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1" r:id="rId3"/>
    <p:sldId id="257" r:id="rId4"/>
    <p:sldId id="273" r:id="rId5"/>
    <p:sldId id="263" r:id="rId6"/>
    <p:sldId id="270" r:id="rId7"/>
    <p:sldId id="261" r:id="rId8"/>
    <p:sldId id="269" r:id="rId9"/>
    <p:sldId id="264" r:id="rId10"/>
    <p:sldId id="258" r:id="rId11"/>
    <p:sldId id="266" r:id="rId12"/>
    <p:sldId id="265" r:id="rId13"/>
    <p:sldId id="268" r:id="rId14"/>
    <p:sldId id="271" r:id="rId15"/>
    <p:sldId id="280" r:id="rId16"/>
    <p:sldId id="277" r:id="rId17"/>
    <p:sldId id="278" r:id="rId18"/>
    <p:sldId id="279" r:id="rId19"/>
    <p:sldId id="292" r:id="rId20"/>
    <p:sldId id="276" r:id="rId21"/>
    <p:sldId id="283" r:id="rId22"/>
    <p:sldId id="285" r:id="rId23"/>
    <p:sldId id="282" r:id="rId24"/>
    <p:sldId id="286" r:id="rId25"/>
    <p:sldId id="287" r:id="rId26"/>
    <p:sldId id="288" r:id="rId27"/>
    <p:sldId id="289" r:id="rId28"/>
    <p:sldId id="291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15219E-4565-805F-5703-0596BD75F286}" v="8" dt="2023-04-06T10:17:46.906"/>
    <p1510:client id="{3FF475AE-16E1-C624-5BFF-B48E0C4DB206}" v="1101" dt="2023-04-04T17:33:04.022"/>
    <p1510:client id="{4AE7DFE4-8E4D-A039-8CE4-442B3EDD95F5}" v="364" dt="2023-04-04T15:38:35.239"/>
    <p1510:client id="{65AFB2C7-BE6D-464A-AD45-225CF3D46C4A}" v="395" dt="2023-04-04T14:02:50.181"/>
    <p1510:client id="{7147DCA7-66DC-7388-B4C7-F68614F03478}" v="225" dt="2023-04-06T11:32:14.229"/>
    <p1510:client id="{871A4C51-7D5B-44FB-A4F3-F33204603443}" v="715" dt="2023-04-05T10:30:12.497"/>
    <p1510:client id="{883A61ED-C802-F51D-E839-4E8BABC90F46}" v="16" dt="2023-04-09T16:33:38.990"/>
    <p1510:client id="{89C9FC35-6330-0650-D990-E707C9D18CDE}" v="700" dt="2023-04-09T17:26:30.901"/>
    <p1510:client id="{A228EB12-5998-C6BF-227D-83AA7E1458D2}" v="958" dt="2023-04-10T15:02:26.289"/>
    <p1510:client id="{CFC36AA1-3EF5-5629-E3E9-E8A54BA7A92A}" v="563" dt="2023-04-05T06:23:14.428"/>
    <p1510:client id="{FEAC4AE8-D574-6BD3-E696-7E183F4D8C44}" v="191" dt="2023-04-09T16:09:14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3DEBF-C53A-49F8-9A4C-F6D323B860A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B54154-E620-40C7-AAC1-82E906BE0064}">
      <dgm:prSet/>
      <dgm:spPr/>
      <dgm:t>
        <a:bodyPr/>
        <a:lstStyle/>
        <a:p>
          <a:r>
            <a:rPr lang="en-US"/>
            <a:t>In 1997, Boeing merged with McDonnell Douglas</a:t>
          </a:r>
          <a:r>
            <a:rPr lang="en-US">
              <a:latin typeface="Calibri Light" panose="020F0302020204030204"/>
            </a:rPr>
            <a:t>.</a:t>
          </a:r>
          <a:endParaRPr lang="en-US"/>
        </a:p>
      </dgm:t>
    </dgm:pt>
    <dgm:pt modelId="{2E734FA1-6C84-4B8A-8B56-9E1D2AC7A11E}" type="parTrans" cxnId="{54A5FC3C-5DF7-47FC-B32E-DC8D43363CC7}">
      <dgm:prSet/>
      <dgm:spPr/>
      <dgm:t>
        <a:bodyPr/>
        <a:lstStyle/>
        <a:p>
          <a:endParaRPr lang="en-US"/>
        </a:p>
      </dgm:t>
    </dgm:pt>
    <dgm:pt modelId="{47FDF049-060C-472D-B002-64530378ED9F}" type="sibTrans" cxnId="{54A5FC3C-5DF7-47FC-B32E-DC8D43363CC7}">
      <dgm:prSet/>
      <dgm:spPr/>
      <dgm:t>
        <a:bodyPr/>
        <a:lstStyle/>
        <a:p>
          <a:endParaRPr lang="en-US"/>
        </a:p>
      </dgm:t>
    </dgm:pt>
    <dgm:pt modelId="{FC774F45-3A45-4416-8CF2-E3CA49ABCD8E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Known</a:t>
          </a:r>
          <a:r>
            <a:rPr lang="en-US"/>
            <a:t> in aviation for cost-cutting to keep </a:t>
          </a:r>
          <a:r>
            <a:rPr lang="en-US">
              <a:latin typeface="Calibri Light" panose="020F0302020204030204"/>
            </a:rPr>
            <a:t>profit margins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high</a:t>
          </a:r>
          <a:r>
            <a:rPr lang="en-US"/>
            <a:t>.</a:t>
          </a:r>
        </a:p>
      </dgm:t>
    </dgm:pt>
    <dgm:pt modelId="{94573D94-1208-4BEE-AB8C-AE84AAE98B95}" type="parTrans" cxnId="{4A5D1B9B-495B-49E5-A951-5A8EABF21F7E}">
      <dgm:prSet/>
      <dgm:spPr/>
      <dgm:t>
        <a:bodyPr/>
        <a:lstStyle/>
        <a:p>
          <a:endParaRPr lang="en-US"/>
        </a:p>
      </dgm:t>
    </dgm:pt>
    <dgm:pt modelId="{8E8447C9-AC60-48E7-819F-2B5F85F0AC7A}" type="sibTrans" cxnId="{4A5D1B9B-495B-49E5-A951-5A8EABF21F7E}">
      <dgm:prSet/>
      <dgm:spPr/>
      <dgm:t>
        <a:bodyPr/>
        <a:lstStyle/>
        <a:p>
          <a:endParaRPr lang="en-US"/>
        </a:p>
      </dgm:t>
    </dgm:pt>
    <dgm:pt modelId="{02F088F5-1A8F-4690-8264-BCBE599314CB}">
      <dgm:prSet/>
      <dgm:spPr/>
      <dgm:t>
        <a:bodyPr/>
        <a:lstStyle/>
        <a:p>
          <a:pPr rtl="0"/>
          <a:r>
            <a:rPr lang="en-US"/>
            <a:t>Air travel was becoming increasingly competitive in terms of travel speeds</a:t>
          </a:r>
          <a:r>
            <a:rPr lang="en-US">
              <a:latin typeface="Calibri Light" panose="020F0302020204030204"/>
            </a:rPr>
            <a:t> and fuel efficiency.</a:t>
          </a:r>
          <a:endParaRPr lang="en-US"/>
        </a:p>
      </dgm:t>
    </dgm:pt>
    <dgm:pt modelId="{F6A0A484-CED3-4C97-95EE-8B5BC7277B95}" type="parTrans" cxnId="{623F1C27-EA59-494C-84E7-D2EF27BD519B}">
      <dgm:prSet/>
      <dgm:spPr/>
      <dgm:t>
        <a:bodyPr/>
        <a:lstStyle/>
        <a:p>
          <a:endParaRPr lang="en-US"/>
        </a:p>
      </dgm:t>
    </dgm:pt>
    <dgm:pt modelId="{1291C299-5E9C-46D9-9D62-79D47851F2F2}" type="sibTrans" cxnId="{623F1C27-EA59-494C-84E7-D2EF27BD519B}">
      <dgm:prSet/>
      <dgm:spPr/>
      <dgm:t>
        <a:bodyPr/>
        <a:lstStyle/>
        <a:p>
          <a:endParaRPr lang="en-US"/>
        </a:p>
      </dgm:t>
    </dgm:pt>
    <dgm:pt modelId="{418E47B7-2C0B-4ACB-B091-7F1E26FEEEC2}">
      <dgm:prSet/>
      <dgm:spPr/>
      <dgm:t>
        <a:bodyPr/>
        <a:lstStyle/>
        <a:p>
          <a:r>
            <a:rPr lang="en-US"/>
            <a:t>Airbus released the A320neo, which is 15% more fuel efficient than other aircraft models.</a:t>
          </a:r>
        </a:p>
      </dgm:t>
    </dgm:pt>
    <dgm:pt modelId="{E8B339D3-8DFE-43B9-92D9-16EBE513BCA0}" type="parTrans" cxnId="{F8B2ADA5-ADAA-4C0C-B7CA-F49AC3658C20}">
      <dgm:prSet/>
      <dgm:spPr/>
      <dgm:t>
        <a:bodyPr/>
        <a:lstStyle/>
        <a:p>
          <a:endParaRPr lang="en-US"/>
        </a:p>
      </dgm:t>
    </dgm:pt>
    <dgm:pt modelId="{9ED55738-376A-4635-85B6-39A3D86CF333}" type="sibTrans" cxnId="{F8B2ADA5-ADAA-4C0C-B7CA-F49AC3658C20}">
      <dgm:prSet/>
      <dgm:spPr/>
      <dgm:t>
        <a:bodyPr/>
        <a:lstStyle/>
        <a:p>
          <a:endParaRPr lang="en-US"/>
        </a:p>
      </dgm:t>
    </dgm:pt>
    <dgm:pt modelId="{5E0ABC5F-D705-4A67-9B3B-E4CEEB8AF7EC}">
      <dgm:prSet/>
      <dgm:spPr/>
      <dgm:t>
        <a:bodyPr/>
        <a:lstStyle/>
        <a:p>
          <a:r>
            <a:rPr lang="en-US"/>
            <a:t>Boeing needed to release an aircraft that could compete against the A320neo to keep profits stable.</a:t>
          </a:r>
        </a:p>
      </dgm:t>
    </dgm:pt>
    <dgm:pt modelId="{C83BC28F-D0E1-4467-972E-9DC0EE22E1F5}" type="parTrans" cxnId="{57BE8850-D8AB-4579-AAFE-F88CA98164AA}">
      <dgm:prSet/>
      <dgm:spPr/>
      <dgm:t>
        <a:bodyPr/>
        <a:lstStyle/>
        <a:p>
          <a:endParaRPr lang="en-US"/>
        </a:p>
      </dgm:t>
    </dgm:pt>
    <dgm:pt modelId="{9907EDA5-23FC-4932-9FB9-172FE51B7C4B}" type="sibTrans" cxnId="{57BE8850-D8AB-4579-AAFE-F88CA98164AA}">
      <dgm:prSet/>
      <dgm:spPr/>
      <dgm:t>
        <a:bodyPr/>
        <a:lstStyle/>
        <a:p>
          <a:endParaRPr lang="en-US"/>
        </a:p>
      </dgm:t>
    </dgm:pt>
    <dgm:pt modelId="{69F87FE7-E4AF-4057-9A95-1D6105D7B230}">
      <dgm:prSet/>
      <dgm:spPr/>
      <dgm:t>
        <a:bodyPr/>
        <a:lstStyle/>
        <a:p>
          <a:r>
            <a:rPr lang="en-US"/>
            <a:t>Hence, the Boeing 737 MAX was created.</a:t>
          </a:r>
        </a:p>
      </dgm:t>
    </dgm:pt>
    <dgm:pt modelId="{D168D367-8F5C-4A9E-9BD5-D395990CC95D}" type="parTrans" cxnId="{64803BC9-5B4E-4746-9D0C-F4297BD255AC}">
      <dgm:prSet/>
      <dgm:spPr/>
      <dgm:t>
        <a:bodyPr/>
        <a:lstStyle/>
        <a:p>
          <a:endParaRPr lang="en-US"/>
        </a:p>
      </dgm:t>
    </dgm:pt>
    <dgm:pt modelId="{BD611AC4-B1C5-41E3-B593-C5C4988DF297}" type="sibTrans" cxnId="{64803BC9-5B4E-4746-9D0C-F4297BD255AC}">
      <dgm:prSet/>
      <dgm:spPr/>
      <dgm:t>
        <a:bodyPr/>
        <a:lstStyle/>
        <a:p>
          <a:endParaRPr lang="en-US"/>
        </a:p>
      </dgm:t>
    </dgm:pt>
    <dgm:pt modelId="{078E93E4-0EA4-4844-A344-5856D6A5A99A}" type="pres">
      <dgm:prSet presAssocID="{81A3DEBF-C53A-49F8-9A4C-F6D323B860A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F793FE-07B0-42F8-86C7-4A1292AD016D}" type="pres">
      <dgm:prSet presAssocID="{0CB54154-E620-40C7-AAC1-82E906BE0064}" presName="root" presStyleCnt="0"/>
      <dgm:spPr/>
    </dgm:pt>
    <dgm:pt modelId="{5CB419AC-1373-4328-992C-C0326C521F4D}" type="pres">
      <dgm:prSet presAssocID="{0CB54154-E620-40C7-AAC1-82E906BE0064}" presName="rootComposite" presStyleCnt="0"/>
      <dgm:spPr/>
    </dgm:pt>
    <dgm:pt modelId="{75E2D0C9-ED91-4A24-88AC-822079301425}" type="pres">
      <dgm:prSet presAssocID="{0CB54154-E620-40C7-AAC1-82E906BE0064}" presName="rootText" presStyleLbl="node1" presStyleIdx="0" presStyleCnt="3"/>
      <dgm:spPr/>
    </dgm:pt>
    <dgm:pt modelId="{4E6116D1-8CED-44B8-8DED-457436377BFD}" type="pres">
      <dgm:prSet presAssocID="{0CB54154-E620-40C7-AAC1-82E906BE0064}" presName="rootConnector" presStyleLbl="node1" presStyleIdx="0" presStyleCnt="3"/>
      <dgm:spPr/>
    </dgm:pt>
    <dgm:pt modelId="{ABDD60B0-1055-4B0C-97D5-9C7DD1C78E3E}" type="pres">
      <dgm:prSet presAssocID="{0CB54154-E620-40C7-AAC1-82E906BE0064}" presName="childShape" presStyleCnt="0"/>
      <dgm:spPr/>
    </dgm:pt>
    <dgm:pt modelId="{F9B6B88D-4A9C-404E-A72E-BA524FE6993B}" type="pres">
      <dgm:prSet presAssocID="{94573D94-1208-4BEE-AB8C-AE84AAE98B95}" presName="Name13" presStyleLbl="parChTrans1D2" presStyleIdx="0" presStyleCnt="3"/>
      <dgm:spPr/>
    </dgm:pt>
    <dgm:pt modelId="{C6377FEE-F5F3-4DBE-B615-8DB123E5AB75}" type="pres">
      <dgm:prSet presAssocID="{FC774F45-3A45-4416-8CF2-E3CA49ABCD8E}" presName="childText" presStyleLbl="bgAcc1" presStyleIdx="0" presStyleCnt="3">
        <dgm:presLayoutVars>
          <dgm:bulletEnabled val="1"/>
        </dgm:presLayoutVars>
      </dgm:prSet>
      <dgm:spPr/>
    </dgm:pt>
    <dgm:pt modelId="{AE4F9431-C5C9-4674-AF32-2982FC72D840}" type="pres">
      <dgm:prSet presAssocID="{02F088F5-1A8F-4690-8264-BCBE599314CB}" presName="root" presStyleCnt="0"/>
      <dgm:spPr/>
    </dgm:pt>
    <dgm:pt modelId="{5FCBBE8F-4DEF-4963-91FB-23B4A05DF596}" type="pres">
      <dgm:prSet presAssocID="{02F088F5-1A8F-4690-8264-BCBE599314CB}" presName="rootComposite" presStyleCnt="0"/>
      <dgm:spPr/>
    </dgm:pt>
    <dgm:pt modelId="{C4FADA84-2959-4AE9-AC8E-9A27C6601329}" type="pres">
      <dgm:prSet presAssocID="{02F088F5-1A8F-4690-8264-BCBE599314CB}" presName="rootText" presStyleLbl="node1" presStyleIdx="1" presStyleCnt="3"/>
      <dgm:spPr/>
    </dgm:pt>
    <dgm:pt modelId="{D466C15F-23EF-4C35-B046-75A49DC39BAF}" type="pres">
      <dgm:prSet presAssocID="{02F088F5-1A8F-4690-8264-BCBE599314CB}" presName="rootConnector" presStyleLbl="node1" presStyleIdx="1" presStyleCnt="3"/>
      <dgm:spPr/>
    </dgm:pt>
    <dgm:pt modelId="{1FA700FD-7257-4C07-8704-52FD92637F11}" type="pres">
      <dgm:prSet presAssocID="{02F088F5-1A8F-4690-8264-BCBE599314CB}" presName="childShape" presStyleCnt="0"/>
      <dgm:spPr/>
    </dgm:pt>
    <dgm:pt modelId="{9110FB12-4ECA-434F-AAD8-1DA5EE062987}" type="pres">
      <dgm:prSet presAssocID="{E8B339D3-8DFE-43B9-92D9-16EBE513BCA0}" presName="Name13" presStyleLbl="parChTrans1D2" presStyleIdx="1" presStyleCnt="3"/>
      <dgm:spPr/>
    </dgm:pt>
    <dgm:pt modelId="{439E1E10-20C3-4B80-8DF5-BE7FF7AAC8E5}" type="pres">
      <dgm:prSet presAssocID="{418E47B7-2C0B-4ACB-B091-7F1E26FEEEC2}" presName="childText" presStyleLbl="bgAcc1" presStyleIdx="1" presStyleCnt="3">
        <dgm:presLayoutVars>
          <dgm:bulletEnabled val="1"/>
        </dgm:presLayoutVars>
      </dgm:prSet>
      <dgm:spPr/>
    </dgm:pt>
    <dgm:pt modelId="{5413C279-6D3C-409F-8425-637A767559F7}" type="pres">
      <dgm:prSet presAssocID="{5E0ABC5F-D705-4A67-9B3B-E4CEEB8AF7EC}" presName="root" presStyleCnt="0"/>
      <dgm:spPr/>
    </dgm:pt>
    <dgm:pt modelId="{3A561A6A-9B64-41C3-AA57-DF67558A3D0C}" type="pres">
      <dgm:prSet presAssocID="{5E0ABC5F-D705-4A67-9B3B-E4CEEB8AF7EC}" presName="rootComposite" presStyleCnt="0"/>
      <dgm:spPr/>
    </dgm:pt>
    <dgm:pt modelId="{B37BC1DD-A661-4F3E-A72D-7AA52822DB56}" type="pres">
      <dgm:prSet presAssocID="{5E0ABC5F-D705-4A67-9B3B-E4CEEB8AF7EC}" presName="rootText" presStyleLbl="node1" presStyleIdx="2" presStyleCnt="3"/>
      <dgm:spPr/>
    </dgm:pt>
    <dgm:pt modelId="{E98ED526-CAAF-4AA7-A4F7-416AFD4A2C67}" type="pres">
      <dgm:prSet presAssocID="{5E0ABC5F-D705-4A67-9B3B-E4CEEB8AF7EC}" presName="rootConnector" presStyleLbl="node1" presStyleIdx="2" presStyleCnt="3"/>
      <dgm:spPr/>
    </dgm:pt>
    <dgm:pt modelId="{5EFE6B57-CD50-4091-93E4-5ABAB05D6BB9}" type="pres">
      <dgm:prSet presAssocID="{5E0ABC5F-D705-4A67-9B3B-E4CEEB8AF7EC}" presName="childShape" presStyleCnt="0"/>
      <dgm:spPr/>
    </dgm:pt>
    <dgm:pt modelId="{2082480F-D144-4B60-87CA-6B10AEC46AE0}" type="pres">
      <dgm:prSet presAssocID="{D168D367-8F5C-4A9E-9BD5-D395990CC95D}" presName="Name13" presStyleLbl="parChTrans1D2" presStyleIdx="2" presStyleCnt="3"/>
      <dgm:spPr/>
    </dgm:pt>
    <dgm:pt modelId="{E93C49AF-83D1-4EB1-BEAD-84687D5679B2}" type="pres">
      <dgm:prSet presAssocID="{69F87FE7-E4AF-4057-9A95-1D6105D7B230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623F1C27-EA59-494C-84E7-D2EF27BD519B}" srcId="{81A3DEBF-C53A-49F8-9A4C-F6D323B860AF}" destId="{02F088F5-1A8F-4690-8264-BCBE599314CB}" srcOrd="1" destOrd="0" parTransId="{F6A0A484-CED3-4C97-95EE-8B5BC7277B95}" sibTransId="{1291C299-5E9C-46D9-9D62-79D47851F2F2}"/>
    <dgm:cxn modelId="{8842F82D-BE67-4A7F-AEFB-5DDDF477EB90}" type="presOf" srcId="{5E0ABC5F-D705-4A67-9B3B-E4CEEB8AF7EC}" destId="{E98ED526-CAAF-4AA7-A4F7-416AFD4A2C67}" srcOrd="1" destOrd="0" presId="urn:microsoft.com/office/officeart/2005/8/layout/hierarchy3"/>
    <dgm:cxn modelId="{17041E3C-2AE9-45CF-8E95-CE4E6F927775}" type="presOf" srcId="{0CB54154-E620-40C7-AAC1-82E906BE0064}" destId="{75E2D0C9-ED91-4A24-88AC-822079301425}" srcOrd="0" destOrd="0" presId="urn:microsoft.com/office/officeart/2005/8/layout/hierarchy3"/>
    <dgm:cxn modelId="{54A5FC3C-5DF7-47FC-B32E-DC8D43363CC7}" srcId="{81A3DEBF-C53A-49F8-9A4C-F6D323B860AF}" destId="{0CB54154-E620-40C7-AAC1-82E906BE0064}" srcOrd="0" destOrd="0" parTransId="{2E734FA1-6C84-4B8A-8B56-9E1D2AC7A11E}" sibTransId="{47FDF049-060C-472D-B002-64530378ED9F}"/>
    <dgm:cxn modelId="{3DB0C83D-3D56-4220-9BD4-EA40B77D2D9B}" type="presOf" srcId="{FC774F45-3A45-4416-8CF2-E3CA49ABCD8E}" destId="{C6377FEE-F5F3-4DBE-B615-8DB123E5AB75}" srcOrd="0" destOrd="0" presId="urn:microsoft.com/office/officeart/2005/8/layout/hierarchy3"/>
    <dgm:cxn modelId="{7054AF43-36B9-4999-B170-BD614CAF32E7}" type="presOf" srcId="{69F87FE7-E4AF-4057-9A95-1D6105D7B230}" destId="{E93C49AF-83D1-4EB1-BEAD-84687D5679B2}" srcOrd="0" destOrd="0" presId="urn:microsoft.com/office/officeart/2005/8/layout/hierarchy3"/>
    <dgm:cxn modelId="{6B90A567-4783-44EC-A1C1-AED1A4924B4F}" type="presOf" srcId="{0CB54154-E620-40C7-AAC1-82E906BE0064}" destId="{4E6116D1-8CED-44B8-8DED-457436377BFD}" srcOrd="1" destOrd="0" presId="urn:microsoft.com/office/officeart/2005/8/layout/hierarchy3"/>
    <dgm:cxn modelId="{57BE8850-D8AB-4579-AAFE-F88CA98164AA}" srcId="{81A3DEBF-C53A-49F8-9A4C-F6D323B860AF}" destId="{5E0ABC5F-D705-4A67-9B3B-E4CEEB8AF7EC}" srcOrd="2" destOrd="0" parTransId="{C83BC28F-D0E1-4467-972E-9DC0EE22E1F5}" sibTransId="{9907EDA5-23FC-4932-9FB9-172FE51B7C4B}"/>
    <dgm:cxn modelId="{77F2EB55-0E43-48C8-B87E-295E2523875E}" type="presOf" srcId="{418E47B7-2C0B-4ACB-B091-7F1E26FEEEC2}" destId="{439E1E10-20C3-4B80-8DF5-BE7FF7AAC8E5}" srcOrd="0" destOrd="0" presId="urn:microsoft.com/office/officeart/2005/8/layout/hierarchy3"/>
    <dgm:cxn modelId="{4A5D1B9B-495B-49E5-A951-5A8EABF21F7E}" srcId="{0CB54154-E620-40C7-AAC1-82E906BE0064}" destId="{FC774F45-3A45-4416-8CF2-E3CA49ABCD8E}" srcOrd="0" destOrd="0" parTransId="{94573D94-1208-4BEE-AB8C-AE84AAE98B95}" sibTransId="{8E8447C9-AC60-48E7-819F-2B5F85F0AC7A}"/>
    <dgm:cxn modelId="{F8B2ADA5-ADAA-4C0C-B7CA-F49AC3658C20}" srcId="{02F088F5-1A8F-4690-8264-BCBE599314CB}" destId="{418E47B7-2C0B-4ACB-B091-7F1E26FEEEC2}" srcOrd="0" destOrd="0" parTransId="{E8B339D3-8DFE-43B9-92D9-16EBE513BCA0}" sibTransId="{9ED55738-376A-4635-85B6-39A3D86CF333}"/>
    <dgm:cxn modelId="{07932CA7-33B9-410B-97B0-8105DEAD4A71}" type="presOf" srcId="{81A3DEBF-C53A-49F8-9A4C-F6D323B860AF}" destId="{078E93E4-0EA4-4844-A344-5856D6A5A99A}" srcOrd="0" destOrd="0" presId="urn:microsoft.com/office/officeart/2005/8/layout/hierarchy3"/>
    <dgm:cxn modelId="{DD9B7AB9-3823-492B-8689-0AD3C13525F2}" type="presOf" srcId="{D168D367-8F5C-4A9E-9BD5-D395990CC95D}" destId="{2082480F-D144-4B60-87CA-6B10AEC46AE0}" srcOrd="0" destOrd="0" presId="urn:microsoft.com/office/officeart/2005/8/layout/hierarchy3"/>
    <dgm:cxn modelId="{64803BC9-5B4E-4746-9D0C-F4297BD255AC}" srcId="{5E0ABC5F-D705-4A67-9B3B-E4CEEB8AF7EC}" destId="{69F87FE7-E4AF-4057-9A95-1D6105D7B230}" srcOrd="0" destOrd="0" parTransId="{D168D367-8F5C-4A9E-9BD5-D395990CC95D}" sibTransId="{BD611AC4-B1C5-41E3-B593-C5C4988DF297}"/>
    <dgm:cxn modelId="{332355CA-E091-4EED-BA65-0A119A6625A7}" type="presOf" srcId="{02F088F5-1A8F-4690-8264-BCBE599314CB}" destId="{D466C15F-23EF-4C35-B046-75A49DC39BAF}" srcOrd="1" destOrd="0" presId="urn:microsoft.com/office/officeart/2005/8/layout/hierarchy3"/>
    <dgm:cxn modelId="{2B3A7CCB-6790-42D3-A48F-1BA8D0D0542B}" type="presOf" srcId="{5E0ABC5F-D705-4A67-9B3B-E4CEEB8AF7EC}" destId="{B37BC1DD-A661-4F3E-A72D-7AA52822DB56}" srcOrd="0" destOrd="0" presId="urn:microsoft.com/office/officeart/2005/8/layout/hierarchy3"/>
    <dgm:cxn modelId="{579F8BE0-DBFF-45B3-8CB4-192EA3E92E00}" type="presOf" srcId="{94573D94-1208-4BEE-AB8C-AE84AAE98B95}" destId="{F9B6B88D-4A9C-404E-A72E-BA524FE6993B}" srcOrd="0" destOrd="0" presId="urn:microsoft.com/office/officeart/2005/8/layout/hierarchy3"/>
    <dgm:cxn modelId="{23CA48EE-8F0E-48E6-9710-6EA3F843D1F8}" type="presOf" srcId="{02F088F5-1A8F-4690-8264-BCBE599314CB}" destId="{C4FADA84-2959-4AE9-AC8E-9A27C6601329}" srcOrd="0" destOrd="0" presId="urn:microsoft.com/office/officeart/2005/8/layout/hierarchy3"/>
    <dgm:cxn modelId="{4156A3FC-5677-477C-837E-C7FD9E570D19}" type="presOf" srcId="{E8B339D3-8DFE-43B9-92D9-16EBE513BCA0}" destId="{9110FB12-4ECA-434F-AAD8-1DA5EE062987}" srcOrd="0" destOrd="0" presId="urn:microsoft.com/office/officeart/2005/8/layout/hierarchy3"/>
    <dgm:cxn modelId="{9E07E8B1-088B-4C56-BC48-233B8FA68B6C}" type="presParOf" srcId="{078E93E4-0EA4-4844-A344-5856D6A5A99A}" destId="{DAF793FE-07B0-42F8-86C7-4A1292AD016D}" srcOrd="0" destOrd="0" presId="urn:microsoft.com/office/officeart/2005/8/layout/hierarchy3"/>
    <dgm:cxn modelId="{4A3E5FCA-C329-4D8F-BA8A-625361066C38}" type="presParOf" srcId="{DAF793FE-07B0-42F8-86C7-4A1292AD016D}" destId="{5CB419AC-1373-4328-992C-C0326C521F4D}" srcOrd="0" destOrd="0" presId="urn:microsoft.com/office/officeart/2005/8/layout/hierarchy3"/>
    <dgm:cxn modelId="{CA09C8A2-59D0-4C3B-BB4D-A77316651CDB}" type="presParOf" srcId="{5CB419AC-1373-4328-992C-C0326C521F4D}" destId="{75E2D0C9-ED91-4A24-88AC-822079301425}" srcOrd="0" destOrd="0" presId="urn:microsoft.com/office/officeart/2005/8/layout/hierarchy3"/>
    <dgm:cxn modelId="{B029CCA9-C75F-45FA-96E4-19348E6C2299}" type="presParOf" srcId="{5CB419AC-1373-4328-992C-C0326C521F4D}" destId="{4E6116D1-8CED-44B8-8DED-457436377BFD}" srcOrd="1" destOrd="0" presId="urn:microsoft.com/office/officeart/2005/8/layout/hierarchy3"/>
    <dgm:cxn modelId="{A4041513-48C3-4258-9138-49DC99408637}" type="presParOf" srcId="{DAF793FE-07B0-42F8-86C7-4A1292AD016D}" destId="{ABDD60B0-1055-4B0C-97D5-9C7DD1C78E3E}" srcOrd="1" destOrd="0" presId="urn:microsoft.com/office/officeart/2005/8/layout/hierarchy3"/>
    <dgm:cxn modelId="{13648DBA-C0D7-4FED-8B44-9E709AFB27E2}" type="presParOf" srcId="{ABDD60B0-1055-4B0C-97D5-9C7DD1C78E3E}" destId="{F9B6B88D-4A9C-404E-A72E-BA524FE6993B}" srcOrd="0" destOrd="0" presId="urn:microsoft.com/office/officeart/2005/8/layout/hierarchy3"/>
    <dgm:cxn modelId="{C3676351-303A-4A79-A0D7-4830BF13EE9E}" type="presParOf" srcId="{ABDD60B0-1055-4B0C-97D5-9C7DD1C78E3E}" destId="{C6377FEE-F5F3-4DBE-B615-8DB123E5AB75}" srcOrd="1" destOrd="0" presId="urn:microsoft.com/office/officeart/2005/8/layout/hierarchy3"/>
    <dgm:cxn modelId="{7CD02AD5-BD30-4128-8EDD-BEC8A76FDD50}" type="presParOf" srcId="{078E93E4-0EA4-4844-A344-5856D6A5A99A}" destId="{AE4F9431-C5C9-4674-AF32-2982FC72D840}" srcOrd="1" destOrd="0" presId="urn:microsoft.com/office/officeart/2005/8/layout/hierarchy3"/>
    <dgm:cxn modelId="{6AAF756A-EF9C-4FFC-9C65-05BC839EB975}" type="presParOf" srcId="{AE4F9431-C5C9-4674-AF32-2982FC72D840}" destId="{5FCBBE8F-4DEF-4963-91FB-23B4A05DF596}" srcOrd="0" destOrd="0" presId="urn:microsoft.com/office/officeart/2005/8/layout/hierarchy3"/>
    <dgm:cxn modelId="{F6F42D60-13EE-46A8-B156-A7686CEE43BD}" type="presParOf" srcId="{5FCBBE8F-4DEF-4963-91FB-23B4A05DF596}" destId="{C4FADA84-2959-4AE9-AC8E-9A27C6601329}" srcOrd="0" destOrd="0" presId="urn:microsoft.com/office/officeart/2005/8/layout/hierarchy3"/>
    <dgm:cxn modelId="{9057E282-21D4-4C19-8271-4F993EAAF672}" type="presParOf" srcId="{5FCBBE8F-4DEF-4963-91FB-23B4A05DF596}" destId="{D466C15F-23EF-4C35-B046-75A49DC39BAF}" srcOrd="1" destOrd="0" presId="urn:microsoft.com/office/officeart/2005/8/layout/hierarchy3"/>
    <dgm:cxn modelId="{697D1D24-5DDA-4DED-B457-B27795CA17DC}" type="presParOf" srcId="{AE4F9431-C5C9-4674-AF32-2982FC72D840}" destId="{1FA700FD-7257-4C07-8704-52FD92637F11}" srcOrd="1" destOrd="0" presId="urn:microsoft.com/office/officeart/2005/8/layout/hierarchy3"/>
    <dgm:cxn modelId="{EC4E2016-9CB6-4165-BDCA-183AE87E2793}" type="presParOf" srcId="{1FA700FD-7257-4C07-8704-52FD92637F11}" destId="{9110FB12-4ECA-434F-AAD8-1DA5EE062987}" srcOrd="0" destOrd="0" presId="urn:microsoft.com/office/officeart/2005/8/layout/hierarchy3"/>
    <dgm:cxn modelId="{A06A1B13-DA91-4C75-9C1D-545CA4530ED5}" type="presParOf" srcId="{1FA700FD-7257-4C07-8704-52FD92637F11}" destId="{439E1E10-20C3-4B80-8DF5-BE7FF7AAC8E5}" srcOrd="1" destOrd="0" presId="urn:microsoft.com/office/officeart/2005/8/layout/hierarchy3"/>
    <dgm:cxn modelId="{21CF267E-81E8-4F4B-96B3-0BC11950F7C2}" type="presParOf" srcId="{078E93E4-0EA4-4844-A344-5856D6A5A99A}" destId="{5413C279-6D3C-409F-8425-637A767559F7}" srcOrd="2" destOrd="0" presId="urn:microsoft.com/office/officeart/2005/8/layout/hierarchy3"/>
    <dgm:cxn modelId="{064C288B-E82E-44F7-846D-3D7CB8EBCBBB}" type="presParOf" srcId="{5413C279-6D3C-409F-8425-637A767559F7}" destId="{3A561A6A-9B64-41C3-AA57-DF67558A3D0C}" srcOrd="0" destOrd="0" presId="urn:microsoft.com/office/officeart/2005/8/layout/hierarchy3"/>
    <dgm:cxn modelId="{79DCC8F0-AE10-46B1-A895-3147C24A2815}" type="presParOf" srcId="{3A561A6A-9B64-41C3-AA57-DF67558A3D0C}" destId="{B37BC1DD-A661-4F3E-A72D-7AA52822DB56}" srcOrd="0" destOrd="0" presId="urn:microsoft.com/office/officeart/2005/8/layout/hierarchy3"/>
    <dgm:cxn modelId="{81540C23-50A3-4962-9321-09D04D5B4EAA}" type="presParOf" srcId="{3A561A6A-9B64-41C3-AA57-DF67558A3D0C}" destId="{E98ED526-CAAF-4AA7-A4F7-416AFD4A2C67}" srcOrd="1" destOrd="0" presId="urn:microsoft.com/office/officeart/2005/8/layout/hierarchy3"/>
    <dgm:cxn modelId="{DF0F062C-044D-4756-B8BD-50CB20F1A1EA}" type="presParOf" srcId="{5413C279-6D3C-409F-8425-637A767559F7}" destId="{5EFE6B57-CD50-4091-93E4-5ABAB05D6BB9}" srcOrd="1" destOrd="0" presId="urn:microsoft.com/office/officeart/2005/8/layout/hierarchy3"/>
    <dgm:cxn modelId="{6401702D-1463-4A9F-8188-A39A4BDA9B61}" type="presParOf" srcId="{5EFE6B57-CD50-4091-93E4-5ABAB05D6BB9}" destId="{2082480F-D144-4B60-87CA-6B10AEC46AE0}" srcOrd="0" destOrd="0" presId="urn:microsoft.com/office/officeart/2005/8/layout/hierarchy3"/>
    <dgm:cxn modelId="{30310D0B-16C7-4E10-9154-A3BDC4ED5ADC}" type="presParOf" srcId="{5EFE6B57-CD50-4091-93E4-5ABAB05D6BB9}" destId="{E93C49AF-83D1-4EB1-BEAD-84687D5679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2D0C9-ED91-4A24-88AC-822079301425}">
      <dsp:nvSpPr>
        <dsp:cNvPr id="0" name=""/>
        <dsp:cNvSpPr/>
      </dsp:nvSpPr>
      <dsp:spPr>
        <a:xfrm>
          <a:off x="1283" y="486677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1997, Boeing merged with McDonnell Douglas</a:t>
          </a:r>
          <a:r>
            <a:rPr lang="en-US" sz="1900" kern="1200">
              <a:latin typeface="Calibri Light" panose="020F0302020204030204"/>
            </a:rPr>
            <a:t>.</a:t>
          </a:r>
          <a:endParaRPr lang="en-US" sz="1900" kern="1200"/>
        </a:p>
      </dsp:txBody>
      <dsp:txXfrm>
        <a:off x="45271" y="530665"/>
        <a:ext cx="2915747" cy="1413885"/>
      </dsp:txXfrm>
    </dsp:sp>
    <dsp:sp modelId="{F9B6B88D-4A9C-404E-A72E-BA524FE6993B}">
      <dsp:nvSpPr>
        <dsp:cNvPr id="0" name=""/>
        <dsp:cNvSpPr/>
      </dsp:nvSpPr>
      <dsp:spPr>
        <a:xfrm>
          <a:off x="301656" y="1988539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77FEE-F5F3-4DBE-B615-8DB123E5AB75}">
      <dsp:nvSpPr>
        <dsp:cNvPr id="0" name=""/>
        <dsp:cNvSpPr/>
      </dsp:nvSpPr>
      <dsp:spPr>
        <a:xfrm>
          <a:off x="602028" y="2364004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Known</a:t>
          </a:r>
          <a:r>
            <a:rPr lang="en-US" sz="1900" kern="1200"/>
            <a:t> in aviation for cost-cutting to keep </a:t>
          </a:r>
          <a:r>
            <a:rPr lang="en-US" sz="1900" kern="1200">
              <a:latin typeface="Calibri Light" panose="020F0302020204030204"/>
            </a:rPr>
            <a:t>profit margins</a:t>
          </a:r>
          <a:r>
            <a:rPr lang="en-US" sz="1900" kern="1200"/>
            <a:t> </a:t>
          </a:r>
          <a:r>
            <a:rPr lang="en-US" sz="1900" kern="1200">
              <a:latin typeface="Calibri Light" panose="020F0302020204030204"/>
            </a:rPr>
            <a:t>high</a:t>
          </a:r>
          <a:r>
            <a:rPr lang="en-US" sz="1900" kern="1200"/>
            <a:t>.</a:t>
          </a:r>
        </a:p>
      </dsp:txBody>
      <dsp:txXfrm>
        <a:off x="646016" y="2407992"/>
        <a:ext cx="2315002" cy="1413885"/>
      </dsp:txXfrm>
    </dsp:sp>
    <dsp:sp modelId="{C4FADA84-2959-4AE9-AC8E-9A27C6601329}">
      <dsp:nvSpPr>
        <dsp:cNvPr id="0" name=""/>
        <dsp:cNvSpPr/>
      </dsp:nvSpPr>
      <dsp:spPr>
        <a:xfrm>
          <a:off x="3755938" y="486677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Air travel was becoming increasingly competitive in terms of travel speeds</a:t>
          </a:r>
          <a:r>
            <a:rPr lang="en-US" sz="1900" kern="1200">
              <a:latin typeface="Calibri Light" panose="020F0302020204030204"/>
            </a:rPr>
            <a:t> and fuel efficiency.</a:t>
          </a:r>
          <a:endParaRPr lang="en-US" sz="1900" kern="1200"/>
        </a:p>
      </dsp:txBody>
      <dsp:txXfrm>
        <a:off x="3799926" y="530665"/>
        <a:ext cx="2915747" cy="1413885"/>
      </dsp:txXfrm>
    </dsp:sp>
    <dsp:sp modelId="{9110FB12-4ECA-434F-AAD8-1DA5EE062987}">
      <dsp:nvSpPr>
        <dsp:cNvPr id="0" name=""/>
        <dsp:cNvSpPr/>
      </dsp:nvSpPr>
      <dsp:spPr>
        <a:xfrm>
          <a:off x="4056310" y="1988539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E1E10-20C3-4B80-8DF5-BE7FF7AAC8E5}">
      <dsp:nvSpPr>
        <dsp:cNvPr id="0" name=""/>
        <dsp:cNvSpPr/>
      </dsp:nvSpPr>
      <dsp:spPr>
        <a:xfrm>
          <a:off x="4356682" y="2364004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Airbus released the A320neo, which is 15% more fuel efficient than other aircraft models.</a:t>
          </a:r>
        </a:p>
      </dsp:txBody>
      <dsp:txXfrm>
        <a:off x="4400670" y="2407992"/>
        <a:ext cx="2315002" cy="1413885"/>
      </dsp:txXfrm>
    </dsp:sp>
    <dsp:sp modelId="{B37BC1DD-A661-4F3E-A72D-7AA52822DB56}">
      <dsp:nvSpPr>
        <dsp:cNvPr id="0" name=""/>
        <dsp:cNvSpPr/>
      </dsp:nvSpPr>
      <dsp:spPr>
        <a:xfrm>
          <a:off x="7510592" y="486677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Boeing needed to release an aircraft that could compete against the A320neo to keep profits stable.</a:t>
          </a:r>
        </a:p>
      </dsp:txBody>
      <dsp:txXfrm>
        <a:off x="7554580" y="530665"/>
        <a:ext cx="2915747" cy="1413885"/>
      </dsp:txXfrm>
    </dsp:sp>
    <dsp:sp modelId="{2082480F-D144-4B60-87CA-6B10AEC46AE0}">
      <dsp:nvSpPr>
        <dsp:cNvPr id="0" name=""/>
        <dsp:cNvSpPr/>
      </dsp:nvSpPr>
      <dsp:spPr>
        <a:xfrm>
          <a:off x="7810965" y="1988539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3C49AF-83D1-4EB1-BEAD-84687D5679B2}">
      <dsp:nvSpPr>
        <dsp:cNvPr id="0" name=""/>
        <dsp:cNvSpPr/>
      </dsp:nvSpPr>
      <dsp:spPr>
        <a:xfrm>
          <a:off x="8111337" y="2364004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Hence, the Boeing 737 MAX was created.</a:t>
          </a:r>
        </a:p>
      </dsp:txBody>
      <dsp:txXfrm>
        <a:off x="8155325" y="2407992"/>
        <a:ext cx="2315002" cy="1413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6EE6D-42E1-4F6E-A279-668426DE2851}" type="datetimeFigureOut"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E3495-E823-4C38-8E67-08873F1119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Sources:</a:t>
            </a:r>
            <a:endParaRPr lang="en-US" dirty="0"/>
          </a:p>
          <a:p>
            <a:r>
              <a:rPr lang="en-US"/>
              <a:t>Buenaluz (2022)</a:t>
            </a:r>
            <a:endParaRPr lang="en-US">
              <a:cs typeface="Calibri"/>
            </a:endParaRPr>
          </a:p>
          <a:p>
            <a:r>
              <a:rPr lang="en-US" dirty="0"/>
              <a:t>Calder (2021) </a:t>
            </a:r>
          </a:p>
          <a:p>
            <a:r>
              <a:rPr lang="en-US" dirty="0" err="1"/>
              <a:t>Defensebridge</a:t>
            </a:r>
            <a:r>
              <a:rPr lang="en-US" dirty="0"/>
              <a:t> (2023)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Sources:</a:t>
            </a:r>
            <a:endParaRPr lang="en-US" dirty="0"/>
          </a:p>
          <a:p>
            <a:r>
              <a:rPr lang="en-US">
                <a:cs typeface="Calibri"/>
              </a:rPr>
              <a:t>Beech (2019)</a:t>
            </a:r>
            <a:endParaRPr lang="en-US" dirty="0"/>
          </a:p>
          <a:p>
            <a:r>
              <a:rPr lang="en-US">
                <a:cs typeface="Calibri"/>
              </a:rPr>
              <a:t>Broderick (2023)</a:t>
            </a:r>
            <a:endParaRPr lang="en-US" dirty="0"/>
          </a:p>
          <a:p>
            <a:r>
              <a:rPr lang="en-US"/>
              <a:t>Figure 8: Wikipedia Editors (2023)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Sources:</a:t>
            </a:r>
          </a:p>
          <a:p>
            <a:r>
              <a:rPr lang="en-US"/>
              <a:t>Figure 10: PowerPoint Designer Library</a:t>
            </a: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Calibri"/>
              </a:rPr>
              <a:t>Sources: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Calibri"/>
              </a:rPr>
              <a:t>Figure 11: Hamblen (2020)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Sources:</a:t>
            </a:r>
            <a:endParaRPr lang="en-US" dirty="0"/>
          </a:p>
          <a:p>
            <a:r>
              <a:rPr lang="en-US" dirty="0"/>
              <a:t>Boeing (2021)</a:t>
            </a:r>
          </a:p>
          <a:p>
            <a:r>
              <a:rPr lang="en-US" dirty="0">
                <a:cs typeface="Calibri" panose="020F0502020204030204"/>
              </a:rPr>
              <a:t>Figure 1:</a:t>
            </a:r>
            <a:r>
              <a:rPr lang="en-US" dirty="0"/>
              <a:t> Lynes (2018)</a:t>
            </a:r>
            <a:endParaRPr lang="en-US" dirty="0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Sources:</a:t>
            </a:r>
            <a:endParaRPr lang="en-US" dirty="0"/>
          </a:p>
          <a:p>
            <a:r>
              <a:rPr lang="en-US" dirty="0"/>
              <a:t>Hopper (2019)</a:t>
            </a:r>
          </a:p>
          <a:p>
            <a:r>
              <a:rPr lang="en-US" dirty="0">
                <a:cs typeface="Calibri"/>
              </a:rPr>
              <a:t>Figure 2: Outlook Editors (2018)</a:t>
            </a:r>
          </a:p>
          <a:p>
            <a:r>
              <a:rPr lang="en-US" dirty="0">
                <a:cs typeface="Calibri"/>
              </a:rPr>
              <a:t>Figure 3: </a:t>
            </a:r>
            <a:r>
              <a:rPr lang="en-US" dirty="0" err="1"/>
              <a:t>Miriri</a:t>
            </a:r>
            <a:r>
              <a:rPr lang="en-US" dirty="0"/>
              <a:t> (2022)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Sources:</a:t>
            </a:r>
            <a:endParaRPr lang="en-US" dirty="0"/>
          </a:p>
          <a:p>
            <a:r>
              <a:rPr lang="en-US" dirty="0"/>
              <a:t>Hopper (2019)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Figure 4: </a:t>
            </a:r>
            <a:r>
              <a:rPr lang="en-US" dirty="0" err="1"/>
              <a:t>Avinations</a:t>
            </a:r>
            <a:r>
              <a:rPr lang="en-US" dirty="0"/>
              <a:t> (2018)</a:t>
            </a:r>
            <a:endParaRPr lang="en-US"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3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Sources:</a:t>
            </a:r>
            <a:endParaRPr lang="en-US" dirty="0"/>
          </a:p>
          <a:p>
            <a:r>
              <a:rPr lang="en-US" dirty="0">
                <a:cs typeface="Calibri" panose="020F0502020204030204"/>
              </a:rPr>
              <a:t>Figure 5:</a:t>
            </a:r>
            <a:r>
              <a:rPr lang="en-US"/>
              <a:t> Gates, Baker (2019), Marcondes Browning (2023)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2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Sources:</a:t>
            </a:r>
          </a:p>
          <a:p>
            <a:r>
              <a:rPr lang="en-US" dirty="0">
                <a:cs typeface="Calibri"/>
              </a:rPr>
              <a:t>Figure 6: </a:t>
            </a:r>
            <a:r>
              <a:rPr lang="en-US">
                <a:cs typeface="Calibri"/>
              </a:rPr>
              <a:t>PowerPoint</a:t>
            </a:r>
            <a:r>
              <a:rPr lang="en-US" dirty="0">
                <a:cs typeface="Calibri"/>
              </a:rPr>
              <a:t> Designer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42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Sources: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cs typeface="Calibri"/>
              </a:rPr>
              <a:t>Figure 7: Roser (2022)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Sources:</a:t>
            </a:r>
          </a:p>
          <a:p>
            <a:r>
              <a:rPr lang="en-US"/>
              <a:t>Kerley (2019)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>
                <a:cs typeface="Calibri"/>
              </a:rPr>
              <a:t>Kerley (2019)</a:t>
            </a:r>
          </a:p>
          <a:p>
            <a:r>
              <a:rPr lang="en-US" dirty="0">
                <a:cs typeface="Calibri"/>
              </a:rPr>
              <a:t>Figure 8: Kerley (2019)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E3495-E823-4C38-8E67-08873F111959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eing.com/commercial/737max/" TargetMode="External"/><Relationship Id="rId2" Type="http://schemas.openxmlformats.org/officeDocument/2006/relationships/hyperlink" Target="https://www.nytimes.com/2019/11/24/world/asia/lion-air-boeing-indonesi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viationweek.com/air-transport/safety-ops-regulation/ethiopian-led-737-max-probe-ignores-human-factors-issu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travel/news-and-advice/boeing-737-crash-indonesia-flight-safety-airplane-b1784904.html" TargetMode="External"/><Relationship Id="rId2" Type="http://schemas.openxmlformats.org/officeDocument/2006/relationships/hyperlink" Target="https://arcadiaquill.com/17626/opinion/mcdonnell-douglas-commercial-success-at-the-cost-of-gre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fensebridge.com/article/the-airbus-a320neo-family-cutting-edge-efficiency-and-reliability.html#:~:text=The%20Airbus%20A320neo%20is%20up,levels%20as%20well%20as%20emission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bcnews.go.com/Politics/faa-chief-tells-lawmakers-aircraft-certification-system-broken/story?id=67653188" TargetMode="External"/><Relationship Id="rId2" Type="http://schemas.openxmlformats.org/officeDocument/2006/relationships/hyperlink" Target="https://nationalpost.com/news/not-everyone-who-encountered-the-max-8s-fatal-flaw-was-killed-by-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lookindia.com/" TargetMode="External"/><Relationship Id="rId2" Type="http://schemas.openxmlformats.org/officeDocument/2006/relationships/hyperlink" Target="https://www.flickr.com/photos/lynothehammer/43406207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utlookindia.com/website/story/indonesian-calls-off-search-for-lion-air-crash-victims/31990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h8GTXK3e2g" TargetMode="External"/><Relationship Id="rId2" Type="http://schemas.openxmlformats.org/officeDocument/2006/relationships/hyperlink" Target="https://www.reuters.com/world/us-safety-experts-dispute-aspects-ethiopia-737-max-air-crash-findings-2022-12-28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omberg.com/news/articles/2019-04-11/sensors-linked-to-737-crashes-vulnerable-to-failure-data-show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bcnews.go.com/Politics/faa-chief-tells-lawmakers-aircraft-certification-system-broken/story?id=67653188" TargetMode="External"/><Relationship Id="rId2" Type="http://schemas.openxmlformats.org/officeDocument/2006/relationships/hyperlink" Target="https://www.allaboutlean.com/boeing-managemen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ddis_Ababa_Bole_International_Airport#/media/File:Bole_international_airport.jp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erceelectronics.com/electronics/killer-software-4-lessons-from-deadly-737-max-crash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Back view of an aeroplane">
            <a:extLst>
              <a:ext uri="{FF2B5EF4-FFF2-40B4-BE49-F238E27FC236}">
                <a16:creationId xmlns:a16="http://schemas.microsoft.com/office/drawing/2014/main" id="{C8C2CF9E-AEA4-D586-C95C-D99BCED02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57" r="-2" b="2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4614"/>
            <a:ext cx="9144000" cy="17464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Boeing 737 MAX: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Ignorance and Negligence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8375"/>
            <a:ext cx="9144000" cy="17050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Lucca Anthony Marcondes Browning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Computer Science BSc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H00369673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Edinburgh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EEE4E-CF88-411A-003F-E96ABF52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737</a:t>
            </a:r>
            <a:r>
              <a:rPr lang="en-US" sz="3600">
                <a:solidFill>
                  <a:srgbClr val="FFFFFF"/>
                </a:solidFill>
              </a:rPr>
              <a:t> 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737 MAX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4C0A38D-57FE-DBA5-4EFF-A261C5E5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16" y="1046561"/>
            <a:ext cx="6780700" cy="476344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ED2382-2966-28AC-7F0F-F3E47FC59F50}"/>
              </a:ext>
            </a:extLst>
          </p:cNvPr>
          <p:cNvSpPr txBox="1">
            <a:spLocks/>
          </p:cNvSpPr>
          <p:nvPr/>
        </p:nvSpPr>
        <p:spPr>
          <a:xfrm>
            <a:off x="5068742" y="5814376"/>
            <a:ext cx="6198757" cy="428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Figure 7: Engine Comparison of the 737 vs the 737 MAX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18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1471D-37BF-0BFF-0BAF-132F9E26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Secrecy Behind the MCAS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BB30B-3559-5A81-7750-D3BF3242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713313"/>
            <a:ext cx="495300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Before any disasters, Boeing knew the MCAS was problematic because...</a:t>
            </a:r>
            <a:endParaRPr lang="en-US" dirty="0"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The public, regulators, investors, and even many pilots weren't told about its existence.</a:t>
            </a:r>
          </a:p>
          <a:p>
            <a:pPr lvl="1"/>
            <a:r>
              <a:rPr lang="en-US" sz="1600" dirty="0">
                <a:cs typeface="Calibri"/>
              </a:rPr>
              <a:t>They knew how much money they could lose if the wrong people found out the issues with the aircrafts.</a:t>
            </a:r>
            <a:endParaRPr lang="en-US" sz="1600" dirty="0"/>
          </a:p>
          <a:p>
            <a:r>
              <a:rPr lang="en-US" sz="2000" dirty="0">
                <a:cs typeface="Calibri"/>
              </a:rPr>
              <a:t>When some pilots were faced with the </a:t>
            </a:r>
            <a:r>
              <a:rPr lang="en-US" sz="2000">
                <a:cs typeface="Calibri"/>
              </a:rPr>
              <a:t>737 MAX nosediving, they had no idea what </a:t>
            </a:r>
            <a:r>
              <a:rPr lang="en-US" sz="2000" dirty="0">
                <a:cs typeface="Calibri"/>
              </a:rPr>
              <a:t>was happening.</a:t>
            </a:r>
          </a:p>
          <a:p>
            <a:pPr lvl="1"/>
            <a:r>
              <a:rPr lang="en-US" sz="1600" dirty="0">
                <a:cs typeface="Calibri"/>
              </a:rPr>
              <a:t>They were not told about the MCAS</a:t>
            </a:r>
          </a:p>
          <a:p>
            <a:pPr lvl="1"/>
            <a:r>
              <a:rPr lang="en-US" sz="1600" dirty="0">
                <a:cs typeface="Calibri"/>
              </a:rPr>
              <a:t>They</a:t>
            </a:r>
            <a:r>
              <a:rPr lang="en-US" sz="1600" dirty="0">
                <a:ea typeface="+mn-lt"/>
                <a:cs typeface="+mn-lt"/>
              </a:rPr>
              <a:t> may have been overwhelmed by the number of warning signals, alarms, and checklists </a:t>
            </a:r>
            <a:r>
              <a:rPr lang="en-US" sz="1600">
                <a:ea typeface="+mn-lt"/>
                <a:cs typeface="+mn-lt"/>
              </a:rPr>
              <a:t>they were presented with in the 737 MAX, </a:t>
            </a:r>
            <a:r>
              <a:rPr lang="en-US" sz="1600" dirty="0">
                <a:ea typeface="+mn-lt"/>
                <a:cs typeface="+mn-lt"/>
              </a:rPr>
              <a:t>leading to a breakdown in situational awareness and decision making.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03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6D44-A9D2-C59F-6D2B-F34437B0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Boeing's Further Corruption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71B96B-7F7C-5EED-392C-F1193A837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77" t="150" r="4311" b="-150"/>
          <a:stretch/>
        </p:blipFill>
        <p:spPr>
          <a:xfrm>
            <a:off x="20" y="10"/>
            <a:ext cx="6121731" cy="6857997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FCC1-5069-2996-2B21-2C314FE8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Boeing delegated significant responsibility for the design and certification of the 737 MAX to the Federal Aviation Administration (FAA), raising concerns about...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Potential conflicts of interest.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Lack of independent oversight.</a:t>
            </a:r>
            <a:endParaRPr lang="en-US" sz="1600" dirty="0">
              <a:cs typeface="Calibri"/>
            </a:endParaRPr>
          </a:p>
          <a:p>
            <a:r>
              <a:rPr lang="en-US" sz="2000" dirty="0">
                <a:cs typeface="Calibri"/>
              </a:rPr>
              <a:t>These organizations weren't working </a:t>
            </a:r>
            <a:r>
              <a:rPr lang="en-US" sz="2000">
                <a:cs typeface="Calibri"/>
              </a:rPr>
              <a:t>in tandem or in a time efficient way.</a:t>
            </a:r>
          </a:p>
          <a:p>
            <a:pPr lvl="1"/>
            <a:r>
              <a:rPr lang="en-US" sz="1600" dirty="0">
                <a:cs typeface="Calibri"/>
              </a:rPr>
              <a:t>One hand not knowing what the other is doing has historically led to disaster.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C78CDE3-1155-E20B-781A-526B1646F05D}"/>
              </a:ext>
            </a:extLst>
          </p:cNvPr>
          <p:cNvSpPr txBox="1"/>
          <p:nvPr/>
        </p:nvSpPr>
        <p:spPr>
          <a:xfrm>
            <a:off x="-2959" y="5937681"/>
            <a:ext cx="3690151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Post-Grotesk"/>
              </a:rPr>
              <a:t>Figure 8: Federal Aviation Administrator Stephen M. Dickson speaks at a Oversight Hearing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3222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3866-6EF2-0559-3445-A4F66FB3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Negligence of Ground Staff</a:t>
            </a:r>
          </a:p>
        </p:txBody>
      </p:sp>
      <p:pic>
        <p:nvPicPr>
          <p:cNvPr id="4" name="Picture 4" descr="A picture containing sky, outdoor, grass, day&#10;&#10;Description automatically generated">
            <a:extLst>
              <a:ext uri="{FF2B5EF4-FFF2-40B4-BE49-F238E27FC236}">
                <a16:creationId xmlns:a16="http://schemas.microsoft.com/office/drawing/2014/main" id="{B59D156C-AB95-D16F-A866-ED6CCA75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10" b="3031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1A19-87C5-F5A9-6A0F-7DD87273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Ground staff may have missed/overlooked critical maintenance tasks.</a:t>
            </a:r>
          </a:p>
          <a:p>
            <a:pPr lvl="1"/>
            <a:r>
              <a:rPr lang="en-US" sz="1800">
                <a:ea typeface="+mn-lt"/>
                <a:cs typeface="+mn-lt"/>
              </a:rPr>
              <a:t>Resulting in malfunctioning sensors, systems or components.</a:t>
            </a:r>
            <a:endParaRPr lang="en-US" sz="1800">
              <a:cs typeface="Calibri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Could be caused by poor training and lack of expertise.</a:t>
            </a:r>
            <a:endParaRPr lang="en-US" sz="18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3EF47-614B-E12E-7BDB-73587B6CFCAD}"/>
              </a:ext>
            </a:extLst>
          </p:cNvPr>
          <p:cNvSpPr txBox="1"/>
          <p:nvPr/>
        </p:nvSpPr>
        <p:spPr>
          <a:xfrm>
            <a:off x="6448148" y="41429"/>
            <a:ext cx="589477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Post-Grotesk"/>
              </a:rPr>
              <a:t>Figure 9: A photograph of the Addis Ababa Bole Airport</a:t>
            </a:r>
          </a:p>
        </p:txBody>
      </p:sp>
    </p:spTree>
    <p:extLst>
      <p:ext uri="{BB962C8B-B14F-4D97-AF65-F5344CB8AC3E}">
        <p14:creationId xmlns:p14="http://schemas.microsoft.com/office/powerpoint/2010/main" val="309989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04288-67CC-9677-3CE5-15D05338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6" y="1924217"/>
            <a:ext cx="4476584" cy="3009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Changes made to the 737 MAX</a:t>
            </a:r>
            <a:endParaRPr lang="en-US" sz="5200" kern="120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320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EA7FA8-6652-4CC5-90F4-3D48CAC0C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1471D-37BF-0BFF-0BAF-132F9E26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Changes made to the 737 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BB30B-3559-5A81-7750-D3BF3242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5269301" cy="4163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</a:pPr>
            <a:r>
              <a:rPr lang="en-US" sz="2000" dirty="0">
                <a:ea typeface="+mn-lt"/>
                <a:cs typeface="+mn-lt"/>
              </a:rPr>
              <a:t>Modifications to the MCAS system </a:t>
            </a:r>
          </a:p>
          <a:p>
            <a:pPr lvl="1">
              <a:buFont typeface="Arial"/>
            </a:pPr>
            <a:r>
              <a:rPr lang="en-US" sz="2000">
                <a:ea typeface="+mn-lt"/>
                <a:cs typeface="+mn-lt"/>
              </a:rPr>
              <a:t>The addition of a second AOA sensor.</a:t>
            </a:r>
          </a:p>
          <a:p>
            <a:pPr lvl="1">
              <a:buFont typeface="Arial"/>
            </a:pPr>
            <a:r>
              <a:rPr lang="en-US" sz="2000">
                <a:ea typeface="+mn-lt"/>
                <a:cs typeface="+mn-lt"/>
              </a:rPr>
              <a:t>They did this for the sake of redundancy (in case the first one fails).</a:t>
            </a:r>
            <a:endParaRPr lang="en-US" sz="200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Changes to the software's behavior improved...</a:t>
            </a:r>
          </a:p>
          <a:p>
            <a:pPr lvl="1"/>
            <a:r>
              <a:rPr lang="en-US" sz="2000">
                <a:ea typeface="+mn-lt"/>
                <a:cs typeface="+mn-lt"/>
              </a:rPr>
              <a:t>Aircraft handling characteristics</a:t>
            </a:r>
          </a:p>
          <a:p>
            <a:pPr lvl="1"/>
            <a:r>
              <a:rPr lang="en-US" sz="2000">
                <a:ea typeface="+mn-lt"/>
                <a:cs typeface="+mn-lt"/>
              </a:rPr>
              <a:t>Decrease pitch-up tendency at elevated angles of attack.</a:t>
            </a:r>
          </a:p>
          <a:p>
            <a:pPr lvl="2"/>
            <a:r>
              <a:rPr lang="en-US">
                <a:ea typeface="+mn-lt"/>
                <a:cs typeface="+mn-lt"/>
              </a:rPr>
              <a:t>This makes it less likely for both the AOA sensors failing to cause the plane to nosedive.</a:t>
            </a:r>
          </a:p>
        </p:txBody>
      </p:sp>
      <p:pic>
        <p:nvPicPr>
          <p:cNvPr id="12" name="Picture 11" descr="Aeroplanes on a road">
            <a:extLst>
              <a:ext uri="{FF2B5EF4-FFF2-40B4-BE49-F238E27FC236}">
                <a16:creationId xmlns:a16="http://schemas.microsoft.com/office/drawing/2014/main" id="{7CFF4065-AB4A-B1A3-3115-C62C70DE0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8" r="4269" b="-3"/>
          <a:stretch/>
        </p:blipFill>
        <p:spPr>
          <a:xfrm>
            <a:off x="6573962" y="2013626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C9A30-E11E-C14D-63B1-7B5863CCC5CC}"/>
              </a:ext>
            </a:extLst>
          </p:cNvPr>
          <p:cNvSpPr txBox="1"/>
          <p:nvPr/>
        </p:nvSpPr>
        <p:spPr>
          <a:xfrm>
            <a:off x="6860291" y="5586315"/>
            <a:ext cx="4104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Figure 10: A photograph of several planes.</a:t>
            </a:r>
          </a:p>
        </p:txBody>
      </p:sp>
    </p:spTree>
    <p:extLst>
      <p:ext uri="{BB962C8B-B14F-4D97-AF65-F5344CB8AC3E}">
        <p14:creationId xmlns:p14="http://schemas.microsoft.com/office/powerpoint/2010/main" val="7112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EEE4E-CF88-411A-003F-E96ABF52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737 MAX after a second AOA sensor was added.</a:t>
            </a:r>
            <a:endParaRPr lang="en-US" sz="3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ED2382-2966-28AC-7F0F-F3E47FC59F50}"/>
              </a:ext>
            </a:extLst>
          </p:cNvPr>
          <p:cNvSpPr txBox="1">
            <a:spLocks/>
          </p:cNvSpPr>
          <p:nvPr/>
        </p:nvSpPr>
        <p:spPr>
          <a:xfrm>
            <a:off x="5068742" y="5280976"/>
            <a:ext cx="6198757" cy="4284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Figure 11: New 737 MAX after the extra AOA sensor was added.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7" name="Picture 7" descr="A picture containing plane, airplane, airport, runway&#10;&#10;Description automatically generated">
            <a:extLst>
              <a:ext uri="{FF2B5EF4-FFF2-40B4-BE49-F238E27FC236}">
                <a16:creationId xmlns:a16="http://schemas.microsoft.com/office/drawing/2014/main" id="{A41BD56E-693E-DCEB-2B0E-A47CBFC1B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7904" y="1368425"/>
            <a:ext cx="6669091" cy="3741738"/>
          </a:xfrm>
        </p:spPr>
      </p:pic>
    </p:spTree>
    <p:extLst>
      <p:ext uri="{BB962C8B-B14F-4D97-AF65-F5344CB8AC3E}">
        <p14:creationId xmlns:p14="http://schemas.microsoft.com/office/powerpoint/2010/main" val="21122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67C27-C20B-583D-89EB-01C87E38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Changes made to Quality and Safety </a:t>
            </a:r>
            <a:endParaRPr lang="en-US"/>
          </a:p>
        </p:txBody>
      </p:sp>
      <p:pic>
        <p:nvPicPr>
          <p:cNvPr id="5" name="Picture 4" descr="Close up of a control panel of an aeroplane flying at night">
            <a:extLst>
              <a:ext uri="{FF2B5EF4-FFF2-40B4-BE49-F238E27FC236}">
                <a16:creationId xmlns:a16="http://schemas.microsoft.com/office/drawing/2014/main" id="{AB2F1AFB-012E-02F3-ACD6-826EC4DF0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5" t="-239" r="1038" b="239"/>
          <a:stretch/>
        </p:blipFill>
        <p:spPr>
          <a:xfrm>
            <a:off x="20" y="10"/>
            <a:ext cx="6125489" cy="6858272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E1D2-D80C-C958-1883-86450069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169426"/>
            <a:ext cx="4840010" cy="4327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000" dirty="0">
                <a:ea typeface="+mn-lt"/>
                <a:cs typeface="+mn-lt"/>
              </a:rPr>
              <a:t>Updates to pilot training and manuals to include the MCAS system.</a:t>
            </a:r>
          </a:p>
          <a:p>
            <a:pPr marL="742950" lvl="1"/>
            <a:r>
              <a:rPr lang="en-US" sz="1600" dirty="0">
                <a:ea typeface="+mn-lt"/>
                <a:cs typeface="+mn-lt"/>
              </a:rPr>
              <a:t>Pilots know how to react if the plane starts nosediving.</a:t>
            </a:r>
            <a:endParaRPr lang="en-US" sz="1600" dirty="0">
              <a:cs typeface="Calibri"/>
            </a:endParaRPr>
          </a:p>
          <a:p>
            <a:pPr marL="742950" lvl="1"/>
            <a:r>
              <a:rPr lang="en-US" sz="1600" dirty="0">
                <a:cs typeface="Calibri"/>
              </a:rPr>
              <a:t>Pilots understand what the new flight deck displays include.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More thorough reviews of automated systems (like MCAS) by the FAA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Any potential bugs have a higher chance to be found.</a:t>
            </a:r>
          </a:p>
          <a:p>
            <a:r>
              <a:rPr lang="en-US" sz="2000" dirty="0">
                <a:ea typeface="+mn-lt"/>
                <a:cs typeface="+mn-lt"/>
              </a:rPr>
              <a:t>New quality control to ensure all parts and systems are properly tested and certified by Boeing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1600" dirty="0">
                <a:ea typeface="+mn-lt"/>
                <a:cs typeface="+mn-lt"/>
              </a:rPr>
              <a:t>Any potential deformities that would cause troubles have a higher chance to be found.</a:t>
            </a:r>
          </a:p>
          <a:p>
            <a:endParaRPr lang="en-US" sz="2000" dirty="0">
              <a:cs typeface="Calibri"/>
            </a:endParaRPr>
          </a:p>
          <a:p>
            <a:pPr lvl="1"/>
            <a:endParaRPr lang="en-US" sz="1600" dirty="0">
              <a:cs typeface="Calibri"/>
            </a:endParaRPr>
          </a:p>
          <a:p>
            <a:pPr lvl="1"/>
            <a:endParaRPr lang="en-US" sz="1600" dirty="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63C7D-5D1B-DB64-26A0-18E3C2F027BA}"/>
              </a:ext>
            </a:extLst>
          </p:cNvPr>
          <p:cNvSpPr txBox="1"/>
          <p:nvPr/>
        </p:nvSpPr>
        <p:spPr>
          <a:xfrm>
            <a:off x="1260" y="59335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Post-Grotesk"/>
              </a:rPr>
              <a:t>Figure 12: A photograph of </a:t>
            </a:r>
            <a:r>
              <a:rPr lang="en-US" dirty="0">
                <a:solidFill>
                  <a:srgbClr val="FFFFFF"/>
                </a:solidFill>
                <a:latin typeface="Post-Grotesk"/>
              </a:rPr>
              <a:t>the inside of a plane cockpit</a:t>
            </a:r>
          </a:p>
        </p:txBody>
      </p:sp>
    </p:spTree>
    <p:extLst>
      <p:ext uri="{BB962C8B-B14F-4D97-AF65-F5344CB8AC3E}">
        <p14:creationId xmlns:p14="http://schemas.microsoft.com/office/powerpoint/2010/main" val="396682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6A5D-69E4-7545-6A47-FE058F88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Changes to Avoid Corruption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876F-BE25-4214-4891-9E0882790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Improved communication with customers.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This reduced the number of hidden money-saving 'mechanisms' that could potentially be harmful because customers would not want to work with Boeing if their lives/money would be in danger.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This is now done in a timely manner to further improve the aforementioned effect.</a:t>
            </a:r>
          </a:p>
          <a:p>
            <a:r>
              <a:rPr lang="en-US" dirty="0">
                <a:ea typeface="+mn-lt"/>
                <a:cs typeface="+mn-lt"/>
              </a:rPr>
              <a:t>Improved communication with regulatory authorities.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This reduced any potential problems with aircrafts not passing current regulatory standards.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This is also now done in a timely manner.</a:t>
            </a:r>
          </a:p>
          <a:p>
            <a:r>
              <a:rPr lang="en-US" dirty="0">
                <a:ea typeface="+mn-lt"/>
                <a:cs typeface="+mn-lt"/>
              </a:rPr>
              <a:t>The FAA ordered a completely independent review of the 737 MAX.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This was done to avoid creating/fostering a conflict of interests.</a:t>
            </a:r>
          </a:p>
        </p:txBody>
      </p:sp>
    </p:spTree>
    <p:extLst>
      <p:ext uri="{BB962C8B-B14F-4D97-AF65-F5344CB8AC3E}">
        <p14:creationId xmlns:p14="http://schemas.microsoft.com/office/powerpoint/2010/main" val="343400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E2FD-4DDE-205F-0D2E-38315153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5AB00-B573-962C-EADB-CA465D83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Issues with the 737 MAX's Maneuvering Characteristics Augmentation System (MCAS) contributed to..</a:t>
            </a:r>
            <a:endParaRPr lang="en-US" dirty="0">
              <a:ea typeface="+mn-lt"/>
              <a:cs typeface="+mn-lt"/>
            </a:endParaRPr>
          </a:p>
          <a:p>
            <a:pPr marL="914400" lvl="1"/>
            <a:r>
              <a:rPr lang="en-US">
                <a:ea typeface="+mn-lt"/>
                <a:cs typeface="+mn-lt"/>
              </a:rPr>
              <a:t>Lion Air Flight 610 crash on October 29, 2018.</a:t>
            </a:r>
          </a:p>
          <a:p>
            <a:pPr marL="914400" lvl="1"/>
            <a:r>
              <a:rPr lang="en-US">
                <a:ea typeface="+mn-lt"/>
                <a:cs typeface="+mn-lt"/>
              </a:rPr>
              <a:t>Ethiopian Airlines Flight 302 crash on March 10, 2019.</a:t>
            </a:r>
          </a:p>
          <a:p>
            <a:pPr marL="457200" indent="-457200"/>
            <a:r>
              <a:rPr lang="en-US">
                <a:cs typeface="Calibri"/>
              </a:rPr>
              <a:t>The issues with MCAS were caused by: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Insufficient testing and regulation.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ea typeface="+mn-lt"/>
                <a:cs typeface="+mn-lt"/>
              </a:rPr>
              <a:t>Poor aerodynamics on the aircraft, leading to the creation of the MCAS.</a:t>
            </a:r>
            <a:endParaRPr lang="en-US" dirty="0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Afterwards, these problems were solved by: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Increased redundancy with the addition of another AOA sensor.</a:t>
            </a:r>
            <a:endParaRPr lang="en-US" dirty="0"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Far more testing and regulation.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72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04288-67CC-9677-3CE5-15D05338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6" y="1924217"/>
            <a:ext cx="4476584" cy="3009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Introduction</a:t>
            </a:r>
            <a:endParaRPr lang="en-US" sz="5200" kern="1200" dirty="0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11546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6DB9-E413-0D31-455F-EE449C01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Sources Page 1: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AADB3-2352-DCD2-DB46-710423A2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ea typeface="+mn-lt"/>
                <a:cs typeface="+mn-lt"/>
              </a:rPr>
              <a:t>Beech, H. and Suhartono, M. (2019) </a:t>
            </a:r>
            <a:r>
              <a:rPr lang="en-US" i="1">
                <a:ea typeface="+mn-lt"/>
                <a:cs typeface="+mn-lt"/>
              </a:rPr>
              <a:t>With Boeing in cross hairs, Lion Air gets a pass on poor safety record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The New York Times</a:t>
            </a:r>
            <a:r>
              <a:rPr lang="en-US">
                <a:ea typeface="+mn-lt"/>
                <a:cs typeface="+mn-lt"/>
              </a:rPr>
              <a:t>. The New York Times.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https://www.nytimes.com/2019/11/24/world/asia/lion-air-boeing-indonesia.html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(Accessed: April 9, 2023). 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Boeing, B. (2021) </a:t>
            </a:r>
            <a:r>
              <a:rPr lang="en-US" i="1">
                <a:ea typeface="+mn-lt"/>
                <a:cs typeface="+mn-lt"/>
              </a:rPr>
              <a:t>737 MAX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Boeing</a:t>
            </a:r>
            <a:r>
              <a:rPr lang="en-US">
                <a:ea typeface="+mn-lt"/>
                <a:cs typeface="+mn-lt"/>
              </a:rPr>
              <a:t>. Available at: </a:t>
            </a:r>
            <a:r>
              <a:rPr lang="en-US" dirty="0">
                <a:ea typeface="+mn-lt"/>
                <a:cs typeface="+mn-lt"/>
                <a:hlinkClick r:id="rId3"/>
              </a:rPr>
              <a:t>https://www.boeing.com/commercial/737max/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(Accessed: April 9, 2023).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Broderick, S. (2023) </a:t>
            </a:r>
            <a:r>
              <a:rPr lang="en-US" i="1">
                <a:ea typeface="+mn-lt"/>
                <a:cs typeface="+mn-lt"/>
              </a:rPr>
              <a:t>Ethiopian-led 737 MAX probe ignores human factors issues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Aviation Week Network</a:t>
            </a:r>
            <a:r>
              <a:rPr lang="en-US">
                <a:ea typeface="+mn-lt"/>
                <a:cs typeface="+mn-lt"/>
              </a:rPr>
              <a:t>. Available at: </a:t>
            </a:r>
            <a:r>
              <a:rPr lang="en-US" dirty="0">
                <a:ea typeface="+mn-lt"/>
                <a:cs typeface="+mn-lt"/>
                <a:hlinkClick r:id="rId4"/>
              </a:rPr>
              <a:t>https://aviationweek.com/air-transport/safety-ops-regulation/ethiopian-led-737-max-probe-ignores-human-factors-issues</a:t>
            </a:r>
            <a:r>
              <a:rPr lang="en-US">
                <a:ea typeface="+mn-lt"/>
                <a:cs typeface="+mn-lt"/>
              </a:rPr>
              <a:t> (Accessed: April 9, 2023).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30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8555-4108-DC9A-10D8-A185B45F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Sources Page 2: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5126A-6C06-A499-42A6-F980D5FB2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Buenaluz, D. (2022) </a:t>
            </a:r>
            <a:r>
              <a:rPr lang="en-US" i="1">
                <a:ea typeface="+mn-lt"/>
                <a:cs typeface="+mn-lt"/>
              </a:rPr>
              <a:t>McDonnell Douglas: Commercial success at the cost of Greed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The Arcadia Quill</a:t>
            </a:r>
            <a:r>
              <a:rPr lang="en-US">
                <a:ea typeface="+mn-lt"/>
                <a:cs typeface="+mn-lt"/>
              </a:rPr>
              <a:t>. The Arcadia Quill. Available at: </a:t>
            </a:r>
            <a:r>
              <a:rPr lang="en-US" dirty="0">
                <a:ea typeface="+mn-lt"/>
                <a:cs typeface="+mn-lt"/>
                <a:hlinkClick r:id="rId2"/>
              </a:rPr>
              <a:t>https://arcadiaquill.com/17626/opinion/mcdonnell-douglas-commercial-success-at-the-cost-of-greed/</a:t>
            </a:r>
            <a:r>
              <a:rPr lang="en-US">
                <a:ea typeface="+mn-lt"/>
                <a:cs typeface="+mn-lt"/>
              </a:rPr>
              <a:t> (Accessed: April 9, 2023). 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Calder, S. (2021) </a:t>
            </a:r>
            <a:r>
              <a:rPr lang="en-US" i="1">
                <a:ea typeface="+mn-lt"/>
                <a:cs typeface="+mn-lt"/>
              </a:rPr>
              <a:t>Boeing 737: History and safety record of the Aeroplane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The Independent</a:t>
            </a:r>
            <a:r>
              <a:rPr lang="en-US">
                <a:ea typeface="+mn-lt"/>
                <a:cs typeface="+mn-lt"/>
              </a:rPr>
              <a:t>. Independent Digital News and Media. Available at: </a:t>
            </a:r>
            <a:r>
              <a:rPr lang="en-US" dirty="0">
                <a:ea typeface="+mn-lt"/>
                <a:cs typeface="+mn-lt"/>
                <a:hlinkClick r:id="rId3"/>
              </a:rPr>
              <a:t>https://www.independent.co.uk/travel/news-and-advice/boeing-737-crash-indonesia-flight-safety-airplane-b1784904.html</a:t>
            </a:r>
            <a:r>
              <a:rPr lang="en-US">
                <a:ea typeface="+mn-lt"/>
                <a:cs typeface="+mn-lt"/>
              </a:rPr>
              <a:t> (Accessed: April 9, 2023). 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Defensebridge. (2023) </a:t>
            </a:r>
            <a:r>
              <a:rPr lang="en-US" i="1">
                <a:ea typeface="+mn-lt"/>
                <a:cs typeface="+mn-lt"/>
              </a:rPr>
              <a:t>The Airbus A320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Defensebridge</a:t>
            </a:r>
            <a:r>
              <a:rPr lang="en-US">
                <a:ea typeface="+mn-lt"/>
                <a:cs typeface="+mn-lt"/>
              </a:rPr>
              <a:t>. Defensebridge. Available at: </a:t>
            </a:r>
            <a:r>
              <a:rPr lang="en-US" dirty="0">
                <a:ea typeface="+mn-lt"/>
                <a:cs typeface="+mn-lt"/>
                <a:hlinkClick r:id="rId4"/>
              </a:rPr>
              <a:t>https://defensebridge.com/article/the-airbus-a320neo-family-cutting-edge-efficiency-and-reliability.html#:~:text=The%20Airbus%20A320neo%20is%20up,levels%20as%20well%20as%20emissions</a:t>
            </a:r>
            <a:r>
              <a:rPr lang="en-US">
                <a:ea typeface="+mn-lt"/>
                <a:cs typeface="+mn-lt"/>
              </a:rPr>
              <a:t>. (Accessed: April 9, 2023).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06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3E5B-8817-2443-F6EA-9DD1D795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Sources Page 3: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3E2-37B3-4D8F-A0D9-F242B7AA3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Hopper, T. (2019) </a:t>
            </a:r>
            <a:r>
              <a:rPr lang="en-US" i="1">
                <a:ea typeface="+mn-lt"/>
                <a:cs typeface="+mn-lt"/>
              </a:rPr>
              <a:t>Not everyone who encountered the max 8's fatal flaw was killed by it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National Post</a:t>
            </a:r>
            <a:r>
              <a:rPr lang="en-US">
                <a:ea typeface="+mn-lt"/>
                <a:cs typeface="+mn-lt"/>
              </a:rPr>
              <a:t>. Available at: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  <a:hlinkClick r:id="rId2"/>
              </a:rPr>
              <a:t>https://nationalpost.com/news/not-everyone-who-encountered-the-max-8s-fatal-flaw-was-killed-by-it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(Accessed: April 9, 2023). </a:t>
            </a:r>
            <a:endParaRPr lang="en-US" dirty="0">
              <a:ea typeface="+mn-lt"/>
              <a:cs typeface="+mn-lt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Herkert, J., Borenstein, J. and Miller, K. (2020) </a:t>
            </a:r>
            <a:r>
              <a:rPr lang="en-US" i="1">
                <a:ea typeface="+mn-lt"/>
                <a:cs typeface="+mn-lt"/>
              </a:rPr>
              <a:t>The Boeing 737 MAX: Lessons for Engineering Ethics. </a:t>
            </a:r>
            <a:r>
              <a:rPr lang="en-US">
                <a:ea typeface="+mn-lt"/>
                <a:cs typeface="+mn-lt"/>
              </a:rPr>
              <a:t>Science and Engineering Ethics.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Johnston, P. and Harris, R. (2019) </a:t>
            </a:r>
            <a:r>
              <a:rPr lang="en-US" i="1" dirty="0">
                <a:ea typeface="+mn-lt"/>
                <a:cs typeface="+mn-lt"/>
              </a:rPr>
              <a:t>The Boeing 737 MAX Saga: Lessons for Software Organizations</a:t>
            </a:r>
            <a:r>
              <a:rPr lang="en-US">
                <a:ea typeface="+mn-lt"/>
                <a:cs typeface="+mn-lt"/>
              </a:rPr>
              <a:t>. No.3: Software Quality Professional. 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Kerley, D., Kaji, M. and Vann, M. (2019) </a:t>
            </a:r>
            <a:r>
              <a:rPr lang="en-US" i="1">
                <a:ea typeface="+mn-lt"/>
                <a:cs typeface="+mn-lt"/>
              </a:rPr>
              <a:t>FAA chief tells lawmakers aircraft certification system 'is not broken,' despite Boeing 737 Max crashes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ABC News</a:t>
            </a:r>
            <a:r>
              <a:rPr lang="en-US">
                <a:ea typeface="+mn-lt"/>
                <a:cs typeface="+mn-lt"/>
              </a:rPr>
              <a:t>. ABC News Network. Available at: </a:t>
            </a:r>
            <a:r>
              <a:rPr lang="en-US" dirty="0">
                <a:ea typeface="+mn-lt"/>
                <a:cs typeface="+mn-lt"/>
                <a:hlinkClick r:id="rId3"/>
              </a:rPr>
              <a:t>https://abcnews.go.com/Politics/faa-chief-tells-lawmakers-aircraft-certification-system-broken/story?id=67653188</a:t>
            </a:r>
            <a:r>
              <a:rPr lang="en-US">
                <a:ea typeface="+mn-lt"/>
                <a:cs typeface="+mn-lt"/>
              </a:rPr>
              <a:t> (Accessed: April 9, 2023). </a:t>
            </a:r>
            <a:endParaRPr lang="en-US"/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206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5B2F-E0CB-9D23-BE60-368D0275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Figure Sources Page 1: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93DD2-FC9C-240D-49B8-7EBA899F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Figure 1:</a:t>
            </a:r>
            <a:endParaRPr lang="en-US" dirty="0">
              <a:ea typeface="+mn-lt"/>
              <a:cs typeface="+mn-lt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Lynes, S. (2018) </a:t>
            </a:r>
            <a:r>
              <a:rPr lang="en-US" i="1" dirty="0">
                <a:ea typeface="+mn-lt"/>
                <a:cs typeface="+mn-lt"/>
              </a:rPr>
              <a:t>EGLF - Boeing 737 MAX - N120IS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Flickr</a:t>
            </a:r>
            <a:r>
              <a:rPr lang="en-US" dirty="0">
                <a:ea typeface="+mn-lt"/>
                <a:cs typeface="+mn-lt"/>
              </a:rPr>
              <a:t>. Yahoo!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https://www.flickr.com/photos/lynothehammer/43406207022/</a:t>
            </a:r>
            <a:r>
              <a:rPr lang="en-US" dirty="0">
                <a:ea typeface="+mn-lt"/>
                <a:cs typeface="+mn-lt"/>
              </a:rPr>
              <a:t> (Accessed: April 9, 2023). 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Figure 2:</a:t>
            </a:r>
          </a:p>
          <a:p>
            <a:pPr marL="457200" indent="-457200"/>
            <a:r>
              <a:rPr lang="en-US" dirty="0">
                <a:ea typeface="+mn-lt"/>
                <a:cs typeface="+mn-lt"/>
              </a:rPr>
              <a:t>Outlook Editors. (2018) </a:t>
            </a:r>
            <a:r>
              <a:rPr lang="en-US" i="1" dirty="0">
                <a:ea typeface="+mn-lt"/>
                <a:cs typeface="+mn-lt"/>
              </a:rPr>
              <a:t>Indonesia calls off search for Lion Air Crash Victims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  <a:hlinkClick r:id="rId3"/>
              </a:rPr>
              <a:t>https://www.outlookindia.com/</a:t>
            </a:r>
            <a:r>
              <a:rPr lang="en-US" dirty="0">
                <a:ea typeface="+mn-lt"/>
                <a:cs typeface="+mn-lt"/>
              </a:rPr>
              <a:t>. Available at: </a:t>
            </a:r>
            <a:r>
              <a:rPr lang="en-US" dirty="0">
                <a:ea typeface="+mn-lt"/>
                <a:cs typeface="+mn-lt"/>
                <a:hlinkClick r:id="rId4"/>
              </a:rPr>
              <a:t>https://www.outlookindia.com/website/story/indonesian-calls-off-search-for-lion-air-crash-victims/319901</a:t>
            </a:r>
            <a:r>
              <a:rPr lang="en-US" dirty="0">
                <a:ea typeface="+mn-lt"/>
                <a:cs typeface="+mn-lt"/>
              </a:rPr>
              <a:t> (Accessed: April 9, 2023). 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24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839-353E-06B9-0FF1-92599FEA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Figure Sources Page 2: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4CA8-0460-7599-3DE7-344AE7F9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Figure 3: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Miriri</a:t>
            </a:r>
            <a:r>
              <a:rPr lang="en-US" dirty="0">
                <a:ea typeface="+mn-lt"/>
                <a:cs typeface="+mn-lt"/>
              </a:rPr>
              <a:t>, D. (2022) </a:t>
            </a:r>
            <a:r>
              <a:rPr lang="en-US" i="1" dirty="0">
                <a:ea typeface="+mn-lt"/>
                <a:cs typeface="+mn-lt"/>
              </a:rPr>
              <a:t>U.S. safety experts dispute aspects of Ethiopia 737-Max Air Crash Findings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Reuters</a:t>
            </a:r>
            <a:r>
              <a:rPr lang="en-US" dirty="0">
                <a:ea typeface="+mn-lt"/>
                <a:cs typeface="+mn-lt"/>
              </a:rPr>
              <a:t>. Thomson Reuters.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https://www.reuters.com/world/us-safety-experts-dispute-aspects-ethiopia-737-max-air-crash-findings-2022-12-28/</a:t>
            </a:r>
            <a:r>
              <a:rPr lang="en-US" dirty="0">
                <a:ea typeface="+mn-lt"/>
                <a:cs typeface="+mn-lt"/>
              </a:rPr>
              <a:t> (Accessed: April 9, 2023).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Figure 4:</a:t>
            </a:r>
          </a:p>
          <a:p>
            <a:r>
              <a:rPr lang="en-US" dirty="0" err="1">
                <a:ea typeface="+mn-lt"/>
                <a:cs typeface="+mn-lt"/>
              </a:rPr>
              <a:t>Avinations</a:t>
            </a:r>
            <a:r>
              <a:rPr lang="en-US" dirty="0">
                <a:ea typeface="+mn-lt"/>
                <a:cs typeface="+mn-lt"/>
              </a:rPr>
              <a:t>. (2018) </a:t>
            </a:r>
            <a:r>
              <a:rPr lang="en-US" i="1" dirty="0">
                <a:ea typeface="+mn-lt"/>
                <a:cs typeface="+mn-lt"/>
              </a:rPr>
              <a:t>Lion Air Flight JT610 - Crash Animation [X-plane 11]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YouTube</a:t>
            </a:r>
            <a:r>
              <a:rPr lang="en-US" dirty="0">
                <a:ea typeface="+mn-lt"/>
                <a:cs typeface="+mn-lt"/>
              </a:rPr>
              <a:t>. YouTube. Available at: </a:t>
            </a:r>
            <a:r>
              <a:rPr lang="en-US" dirty="0">
                <a:ea typeface="+mn-lt"/>
                <a:cs typeface="+mn-lt"/>
                <a:hlinkClick r:id="rId3"/>
              </a:rPr>
              <a:t>https://www.youtube.com/watch?v=4h8GTXK3e2g</a:t>
            </a:r>
            <a:r>
              <a:rPr lang="en-US" dirty="0">
                <a:ea typeface="+mn-lt"/>
                <a:cs typeface="+mn-lt"/>
              </a:rPr>
              <a:t> (Accessed: April 9, 2023).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7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11FF-1E03-F4A5-3057-C3D8E5A4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Figure Sources Page 3: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80274-FC45-64B3-CBE0-774BA7DC3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Figure 5 Photograph: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Levin, A. and Beene, R. (2019) </a:t>
            </a:r>
            <a:r>
              <a:rPr lang="en-US" i="1">
                <a:ea typeface="+mn-lt"/>
                <a:cs typeface="+mn-lt"/>
              </a:rPr>
              <a:t>Boeing 737 MAX crashes: Sensors vulnerable to failure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Bloomberg.com</a:t>
            </a:r>
            <a:r>
              <a:rPr lang="en-US">
                <a:ea typeface="+mn-lt"/>
                <a:cs typeface="+mn-lt"/>
              </a:rPr>
              <a:t>. Bloomberg.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https://www.bloomberg.com/news/articles/2019-04-11/sensors-linked-to-737-crashes-vulnerable-to-failure-data-show</a:t>
            </a:r>
            <a:r>
              <a:rPr lang="en-US">
                <a:ea typeface="+mn-lt"/>
                <a:cs typeface="+mn-lt"/>
              </a:rPr>
              <a:t> (Accessed: April 10, 2023).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Figure 5 Annotations: Lucca A. M. Browning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Figure 6: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PowerPoint Designer Library. (Accessed: April 9, 2023)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71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084A-4983-BD48-9C4F-B0FC3DDC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Figure Sources Page 4: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8CFB-E9E9-1038-B492-3ABB8DED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Figure 7: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Roser, C. </a:t>
            </a:r>
            <a:r>
              <a:rPr lang="en-US" i="1" dirty="0">
                <a:ea typeface="+mn-lt"/>
                <a:cs typeface="+mn-lt"/>
              </a:rPr>
              <a:t>et al.</a:t>
            </a:r>
            <a:r>
              <a:rPr lang="en-US" dirty="0">
                <a:ea typeface="+mn-lt"/>
                <a:cs typeface="+mn-lt"/>
              </a:rPr>
              <a:t> (2022) </a:t>
            </a:r>
            <a:r>
              <a:rPr lang="en-US" i="1" dirty="0">
                <a:ea typeface="+mn-lt"/>
                <a:cs typeface="+mn-lt"/>
              </a:rPr>
              <a:t>How managers drove Boeing into the ground...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AllAboutLean.com</a:t>
            </a:r>
            <a:r>
              <a:rPr lang="en-US" dirty="0">
                <a:ea typeface="+mn-lt"/>
                <a:cs typeface="+mn-lt"/>
              </a:rPr>
              <a:t>. All About Lean.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https://www.allaboutlean.com/boeing-management/</a:t>
            </a:r>
            <a:r>
              <a:rPr lang="en-US" dirty="0">
                <a:ea typeface="+mn-lt"/>
                <a:cs typeface="+mn-lt"/>
              </a:rPr>
              <a:t> (Accessed: April 9, 2023).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Figure 8:</a:t>
            </a:r>
          </a:p>
          <a:p>
            <a:r>
              <a:rPr lang="en-US" dirty="0">
                <a:ea typeface="+mn-lt"/>
                <a:cs typeface="+mn-lt"/>
              </a:rPr>
              <a:t>Kerley, D., Kaji, M. and Vann, M. (2019) </a:t>
            </a:r>
            <a:r>
              <a:rPr lang="en-US" i="1" dirty="0">
                <a:ea typeface="+mn-lt"/>
                <a:cs typeface="+mn-lt"/>
              </a:rPr>
              <a:t>FAA chief tells lawmakers aircraft certification system 'is not broken,' despite Boeing 737 Max crashes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ABC News</a:t>
            </a:r>
            <a:r>
              <a:rPr lang="en-US" dirty="0">
                <a:ea typeface="+mn-lt"/>
                <a:cs typeface="+mn-lt"/>
              </a:rPr>
              <a:t>. ABC News Network. Available at: </a:t>
            </a:r>
            <a:r>
              <a:rPr lang="en-US" dirty="0">
                <a:ea typeface="+mn-lt"/>
                <a:cs typeface="+mn-lt"/>
                <a:hlinkClick r:id="rId3"/>
              </a:rPr>
              <a:t>https://abcnews.go.com/Politics/faa-chief-tells-lawmakers-aircraft-certification-system-broken/story?id=67653188</a:t>
            </a:r>
            <a:r>
              <a:rPr lang="en-US" dirty="0">
                <a:ea typeface="+mn-lt"/>
                <a:cs typeface="+mn-lt"/>
              </a:rPr>
              <a:t> (Accessed: April 9, 2023). </a:t>
            </a:r>
            <a:endParaRPr lang="en-US" dirty="0">
              <a:cs typeface="Calibri"/>
            </a:endParaRPr>
          </a:p>
          <a:p>
            <a:pPr marL="457200" indent="-457200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81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CE53-C5F1-E5C0-BBD7-B7EADF48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Figure Sources Page 5: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D26E-04B7-A7A8-F028-A0593F7CD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Figure 9:</a:t>
            </a:r>
          </a:p>
          <a:p>
            <a:r>
              <a:rPr lang="en-US" dirty="0">
                <a:ea typeface="+mn-lt"/>
                <a:cs typeface="+mn-lt"/>
              </a:rPr>
              <a:t>Wikipedia Editors. (2023) </a:t>
            </a:r>
            <a:r>
              <a:rPr lang="en-US" i="1" dirty="0">
                <a:ea typeface="+mn-lt"/>
                <a:cs typeface="+mn-lt"/>
              </a:rPr>
              <a:t>Addis Ababa Bole International Airport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Wikipedia</a:t>
            </a:r>
            <a:r>
              <a:rPr lang="en-US" dirty="0">
                <a:ea typeface="+mn-lt"/>
                <a:cs typeface="+mn-lt"/>
              </a:rPr>
              <a:t>. Wikimedia Foundation.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https://en.wikipedia.org/wiki/Addis_Ababa_Bole_International_Airport#/media/File:Bole_international_airport.jpg</a:t>
            </a:r>
            <a:r>
              <a:rPr lang="en-US" dirty="0">
                <a:ea typeface="+mn-lt"/>
                <a:cs typeface="+mn-lt"/>
              </a:rPr>
              <a:t> (Accessed: April 9, </a:t>
            </a:r>
            <a:r>
              <a:rPr lang="en-US">
                <a:ea typeface="+mn-lt"/>
                <a:cs typeface="+mn-lt"/>
              </a:rPr>
              <a:t>2023). 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Figure 10:</a:t>
            </a:r>
            <a:endParaRPr lang="en-US" dirty="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PowerPoint Designer Library. (Accessed: April 9, 2023)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602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95CE-6219-F5B0-AEBF-A183F39D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Figure Sources Page 6: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85C45-9E18-1C33-5D85-A131E95A5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Figure 11: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Hamblen, M. (2020) </a:t>
            </a:r>
            <a:r>
              <a:rPr lang="en-US" i="1">
                <a:ea typeface="+mn-lt"/>
                <a:cs typeface="+mn-lt"/>
              </a:rPr>
              <a:t>Killer software: 4 lessons from the deadly 737 max crashes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Fierce Electronics</a:t>
            </a:r>
            <a:r>
              <a:rPr lang="en-US">
                <a:ea typeface="+mn-lt"/>
                <a:cs typeface="+mn-lt"/>
              </a:rPr>
              <a:t>. Available at: </a:t>
            </a:r>
            <a:r>
              <a:rPr lang="en-US" dirty="0">
                <a:ea typeface="+mn-lt"/>
                <a:cs typeface="+mn-lt"/>
                <a:hlinkClick r:id="rId2"/>
              </a:rPr>
              <a:t>https://www.fierceelectronics.com/electronics/killer-software-4-lessons-from-deadly-737-max-crashes</a:t>
            </a:r>
            <a:r>
              <a:rPr lang="en-US">
                <a:ea typeface="+mn-lt"/>
                <a:cs typeface="+mn-lt"/>
              </a:rPr>
              <a:t> (Accessed: April 10, 2023).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Figure 12:</a:t>
            </a:r>
          </a:p>
          <a:p>
            <a:r>
              <a:rPr lang="en-US">
                <a:ea typeface="+mn-lt"/>
                <a:cs typeface="+mn-lt"/>
              </a:rPr>
              <a:t>PowerPoint Designer Library. (Accessed: April 10, 2023)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55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A39A-F4C6-E189-E453-F0436420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Further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84B7-2DEE-0D90-086D-243C56381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pages of the slideshow that have specific sources used for those pages alone (other than the two papers specified by the coursework) </a:t>
            </a:r>
            <a:r>
              <a:rPr lang="en-US">
                <a:cs typeface="Calibri"/>
              </a:rPr>
              <a:t>are sourced in the notes section.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4F4A2-B860-6062-80EA-9260C92C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Background Information</a:t>
            </a:r>
            <a:endParaRPr lang="en-US" sz="520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E6C2D91-176A-2414-9145-CC1BE3288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48062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86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7EFCB-FA38-9A3B-9BAE-3A732C49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737 MAX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E29C38-7B85-EAA7-CF2A-4A5E00C4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" t="-431" r="22293" b="431"/>
          <a:stretch/>
        </p:blipFill>
        <p:spPr>
          <a:xfrm>
            <a:off x="20" y="10"/>
            <a:ext cx="6121689" cy="6858134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53DB0-3461-B46F-4040-217062552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815433"/>
            <a:ext cx="4840010" cy="46204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Fuel-efficient LEAP-1B engines:</a:t>
            </a:r>
          </a:p>
          <a:p>
            <a:pPr lvl="1"/>
            <a:r>
              <a:rPr lang="en-US" sz="1600">
                <a:ea typeface="+mn-lt"/>
                <a:cs typeface="+mn-lt"/>
              </a:rPr>
              <a:t>Produced by CFM International.</a:t>
            </a:r>
          </a:p>
          <a:p>
            <a:pPr lvl="1"/>
            <a:r>
              <a:rPr lang="en-US" sz="1600">
                <a:ea typeface="+mn-lt"/>
                <a:cs typeface="+mn-lt"/>
              </a:rPr>
              <a:t>Provide greater fuel economy and range compared to previous models.</a:t>
            </a:r>
            <a:endParaRPr lang="en-US" sz="16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Advanced aerodynamics to improve fuel efficiency and reduce noise.</a:t>
            </a:r>
          </a:p>
          <a:p>
            <a:pPr lvl="1"/>
            <a:r>
              <a:rPr lang="en-US" sz="1600">
                <a:ea typeface="+mn-lt"/>
                <a:cs typeface="+mn-lt"/>
              </a:rPr>
              <a:t>New split-tip winglets.</a:t>
            </a:r>
          </a:p>
          <a:p>
            <a:pPr lvl="1"/>
            <a:r>
              <a:rPr lang="en-US" sz="1600">
                <a:ea typeface="+mn-lt"/>
                <a:cs typeface="+mn-lt"/>
              </a:rPr>
              <a:t>Redesigned tail cone.</a:t>
            </a:r>
            <a:endParaRPr lang="en-US" sz="16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Re-designed flight deck displays that provide pilots with more information.</a:t>
            </a:r>
          </a:p>
          <a:p>
            <a:r>
              <a:rPr lang="en-US" sz="2000">
                <a:ea typeface="+mn-lt"/>
                <a:cs typeface="+mn-lt"/>
              </a:rPr>
              <a:t>Maneuvering Characteristics Augmentation System (MCAS)</a:t>
            </a:r>
          </a:p>
          <a:p>
            <a:endParaRPr lang="en-US" sz="17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03B54-B27E-78B3-89D5-FC244EE7B31A}"/>
              </a:ext>
            </a:extLst>
          </p:cNvPr>
          <p:cNvSpPr txBox="1"/>
          <p:nvPr/>
        </p:nvSpPr>
        <p:spPr>
          <a:xfrm>
            <a:off x="-3671" y="6195454"/>
            <a:ext cx="2361175" cy="661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Figure 1: A photograph of the 737 Max</a:t>
            </a:r>
          </a:p>
        </p:txBody>
      </p:sp>
    </p:spTree>
    <p:extLst>
      <p:ext uri="{BB962C8B-B14F-4D97-AF65-F5344CB8AC3E}">
        <p14:creationId xmlns:p14="http://schemas.microsoft.com/office/powerpoint/2010/main" val="77866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7B45B-7499-0EE3-21C0-0953B318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98" y="365125"/>
            <a:ext cx="5897255" cy="1372722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Flights JT610 and ET302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75A62-1E82-D730-43DA-A01F39D4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99" y="1474783"/>
            <a:ext cx="5028740" cy="51446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Lion Air Flight 610 crashed on October 29, 2018.</a:t>
            </a:r>
          </a:p>
          <a:p>
            <a:r>
              <a:rPr lang="en-US" sz="2000">
                <a:ea typeface="+mn-lt"/>
                <a:cs typeface="+mn-lt"/>
              </a:rPr>
              <a:t>Ethiopian Airlines Flight 302 crashed on March 10, 2019.</a:t>
            </a:r>
          </a:p>
          <a:p>
            <a:r>
              <a:rPr lang="en-US" sz="2000">
                <a:ea typeface="+mn-lt"/>
                <a:cs typeface="+mn-lt"/>
              </a:rPr>
              <a:t>Everyone on board both flights died.</a:t>
            </a:r>
          </a:p>
          <a:p>
            <a:r>
              <a:rPr lang="en-US" sz="2000">
                <a:ea typeface="+mn-lt"/>
                <a:cs typeface="+mn-lt"/>
              </a:rPr>
              <a:t>Both crashes happened shortly after takeoff.</a:t>
            </a:r>
          </a:p>
          <a:p>
            <a:r>
              <a:rPr lang="en-US" sz="2000">
                <a:ea typeface="+mn-lt"/>
                <a:cs typeface="+mn-lt"/>
              </a:rPr>
              <a:t>Both crashes involved the Boeing 737 MAX.</a:t>
            </a:r>
          </a:p>
          <a:p>
            <a:r>
              <a:rPr lang="en-US" sz="2000">
                <a:ea typeface="+mn-lt"/>
                <a:cs typeface="+mn-lt"/>
              </a:rPr>
              <a:t>Issues with the plane's Maneuvering Characteristics Augmentation System (MCAS) played a significant role in both incidents.</a:t>
            </a:r>
          </a:p>
          <a:p>
            <a:pPr lvl="1"/>
            <a:r>
              <a:rPr lang="en-US" sz="1600">
                <a:ea typeface="+mn-lt"/>
                <a:cs typeface="+mn-lt"/>
              </a:rPr>
              <a:t>The MCAS system malfunctioned and caused the plane to enter a dive, which the pilots were unable to recover from.</a:t>
            </a:r>
            <a:endParaRPr lang="en-US"/>
          </a:p>
          <a:p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  <p:pic>
        <p:nvPicPr>
          <p:cNvPr id="9" name="Picture 4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4907D07D-FA91-3F46-1666-61E9707D7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02" r="-1" b="1475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Picture 5" descr="A picture containing outdoor, grass, pile&#10;&#10;Description automatically generated">
            <a:extLst>
              <a:ext uri="{FF2B5EF4-FFF2-40B4-BE49-F238E27FC236}">
                <a16:creationId xmlns:a16="http://schemas.microsoft.com/office/drawing/2014/main" id="{19C9A18E-E2ED-183B-A5DA-597C4B8A8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97" b="1541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30603-B932-7EF9-B211-EBC245325BEE}"/>
              </a:ext>
            </a:extLst>
          </p:cNvPr>
          <p:cNvSpPr txBox="1"/>
          <p:nvPr/>
        </p:nvSpPr>
        <p:spPr>
          <a:xfrm>
            <a:off x="6876523" y="3228833"/>
            <a:ext cx="5320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Figure 2: A photograph of the Lion Air Flight 610 Crash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09781-F161-CE5D-F864-0E21C6A20D3D}"/>
              </a:ext>
            </a:extLst>
          </p:cNvPr>
          <p:cNvSpPr txBox="1"/>
          <p:nvPr/>
        </p:nvSpPr>
        <p:spPr>
          <a:xfrm>
            <a:off x="6040543" y="6395202"/>
            <a:ext cx="61489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Figure 3: A photograph of the Ethiopian Airlines Flight 302 Crash</a:t>
            </a:r>
          </a:p>
          <a:p>
            <a:endParaRPr lang="en-US">
              <a:highlight>
                <a:srgbClr val="0000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23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277D19-7DB2-4EB7-A9D7-94188998E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197D2C-A33B-4345-BB16-C894ABA82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024" y="1040877"/>
            <a:ext cx="7080494" cy="4776246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04288-67CC-9677-3CE5-15D05338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16" y="1924217"/>
            <a:ext cx="4476584" cy="3009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Factors Contributing to the Crashes</a:t>
            </a:r>
          </a:p>
        </p:txBody>
      </p:sp>
    </p:spTree>
    <p:extLst>
      <p:ext uri="{BB962C8B-B14F-4D97-AF65-F5344CB8AC3E}">
        <p14:creationId xmlns:p14="http://schemas.microsoft.com/office/powerpoint/2010/main" val="91522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7B45B-7499-0EE3-21C0-0953B318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3100">
                <a:ea typeface="+mj-lt"/>
                <a:cs typeface="+mj-lt"/>
              </a:rPr>
              <a:t>Maneuvering Characteristics Augmentation System (MCAS)</a:t>
            </a:r>
            <a:endParaRPr lang="en-US" sz="31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4CFE5A-DFE5-03B6-DD5B-E135BFE4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9" r="2288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75A62-1E82-D730-43DA-A01F39D4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It was designed to automatically adjust the angle of the plane's horizontal stabilizers to prevent the plane from stalling.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It relied on data from only one angle of attack (AOA) sensor.</a:t>
            </a:r>
            <a:endParaRPr lang="en-US" sz="2000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It was not thoroughly tested or adequately documented.</a:t>
            </a:r>
          </a:p>
          <a:p>
            <a:pPr lvl="1"/>
            <a:r>
              <a:rPr lang="en-US" sz="1600">
                <a:ea typeface="+mn-lt"/>
                <a:cs typeface="+mn-lt"/>
              </a:rPr>
              <a:t>Some pilots were not made aware of its existence.</a:t>
            </a:r>
            <a:endParaRPr lang="en-US" sz="1600"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If the sensor failed, it would register as the plane stalling, and would start nosediving.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963D7-13E8-4B3A-2D73-D1557FF9DEAB}"/>
              </a:ext>
            </a:extLst>
          </p:cNvPr>
          <p:cNvSpPr txBox="1"/>
          <p:nvPr/>
        </p:nvSpPr>
        <p:spPr>
          <a:xfrm>
            <a:off x="-2959" y="5937683"/>
            <a:ext cx="31278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Figure 4: A recreation of the nosedive that led to the Lion Air Flight 610 Crash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63C92-8044-0722-6EDA-AA764B3B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Placement of </a:t>
            </a:r>
            <a:r>
              <a:rPr lang="en-US" sz="3600">
                <a:solidFill>
                  <a:srgbClr val="FFFFFF"/>
                </a:solidFill>
              </a:rPr>
              <a:t>the AOA sensor</a:t>
            </a:r>
            <a:endParaRPr lang="en-US" sz="3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2C1EF-3B30-D628-F686-735FDFEB3DAD}"/>
              </a:ext>
            </a:extLst>
          </p:cNvPr>
          <p:cNvSpPr txBox="1"/>
          <p:nvPr/>
        </p:nvSpPr>
        <p:spPr>
          <a:xfrm>
            <a:off x="5035119" y="5338440"/>
            <a:ext cx="6264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Figure 5: A Diagram representing placement of the AOA </a:t>
            </a:r>
            <a:r>
              <a:rPr lang="en-US" dirty="0">
                <a:cs typeface="Segoe UI"/>
              </a:rPr>
              <a:t>sensor.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D287A81-1CD0-80B8-410C-03ADB021E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3439" y="819210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50748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AE712-D54F-3E0B-6CE8-FF7C8D59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Aerodynamics of the 737 MAX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679EF-8F15-8765-FEAA-2C3AC0C4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738326" cy="4163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ea typeface="+mn-lt"/>
                <a:cs typeface="+mn-lt"/>
              </a:rPr>
              <a:t>The 737 MAX's new engines' aerodynamics without any mitigation would cause the plane to tilt </a:t>
            </a:r>
            <a:r>
              <a:rPr lang="en-US" sz="2000">
                <a:ea typeface="+mn-lt"/>
                <a:cs typeface="+mn-lt"/>
              </a:rPr>
              <a:t>upwards, leading to the potential </a:t>
            </a:r>
            <a:r>
              <a:rPr lang="en-US" sz="2000" dirty="0">
                <a:ea typeface="+mn-lt"/>
                <a:cs typeface="+mn-lt"/>
              </a:rPr>
              <a:t>of the plane stalling.</a:t>
            </a:r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Instead of brainstorming ideas to change the body or engine of the plane, they put a band-aid over the problem, and created the problematic MCAS.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sz="1600" dirty="0">
                <a:ea typeface="+mn-lt"/>
                <a:cs typeface="+mn-lt"/>
              </a:rPr>
              <a:t>The MCAS was a cheaper solution. However, </a:t>
            </a:r>
            <a:r>
              <a:rPr lang="en-US" sz="1600">
                <a:ea typeface="+mn-lt"/>
                <a:cs typeface="+mn-lt"/>
              </a:rPr>
              <a:t>given the fact it had only one AOA sensor to give it angle of attack data, </a:t>
            </a:r>
            <a:r>
              <a:rPr lang="en-US" sz="1600" dirty="0">
                <a:ea typeface="+mn-lt"/>
                <a:cs typeface="+mn-lt"/>
              </a:rPr>
              <a:t>it had potential safety risks.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This lack of change was caused by the design philosophy adopted from keeping </a:t>
            </a:r>
            <a:r>
              <a:rPr lang="en-US" sz="1600">
                <a:ea typeface="+mn-lt"/>
                <a:cs typeface="+mn-lt"/>
              </a:rPr>
              <a:t>McDonnell Douglas' cost-cutting </a:t>
            </a:r>
            <a:r>
              <a:rPr lang="en-US" sz="1600" dirty="0">
                <a:ea typeface="+mn-lt"/>
                <a:cs typeface="+mn-lt"/>
              </a:rPr>
              <a:t>management structure.</a:t>
            </a:r>
          </a:p>
          <a:p>
            <a:pPr lvl="1"/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Black and white aeroplane">
            <a:extLst>
              <a:ext uri="{FF2B5EF4-FFF2-40B4-BE49-F238E27FC236}">
                <a16:creationId xmlns:a16="http://schemas.microsoft.com/office/drawing/2014/main" id="{D066BCB2-0A49-438B-FD6C-7E1ED33DB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r="15661"/>
          <a:stretch/>
        </p:blipFill>
        <p:spPr>
          <a:xfrm>
            <a:off x="6101338" y="2015168"/>
            <a:ext cx="5278624" cy="4210316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11520-6EAC-05B5-8C9E-628E76565F35}"/>
              </a:ext>
            </a:extLst>
          </p:cNvPr>
          <p:cNvSpPr txBox="1"/>
          <p:nvPr/>
        </p:nvSpPr>
        <p:spPr>
          <a:xfrm>
            <a:off x="6958614" y="6233605"/>
            <a:ext cx="4104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Figure 6: A photograph of a plane engine.</a:t>
            </a:r>
          </a:p>
        </p:txBody>
      </p:sp>
    </p:spTree>
    <p:extLst>
      <p:ext uri="{BB962C8B-B14F-4D97-AF65-F5344CB8AC3E}">
        <p14:creationId xmlns:p14="http://schemas.microsoft.com/office/powerpoint/2010/main" val="354332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Boeing 737 MAX:  Ignorance and Negligence</vt:lpstr>
      <vt:lpstr>Introduction</vt:lpstr>
      <vt:lpstr>Background Information</vt:lpstr>
      <vt:lpstr>The 737 MAX</vt:lpstr>
      <vt:lpstr>Flights JT610 and ET302</vt:lpstr>
      <vt:lpstr>Factors Contributing to the Crashes</vt:lpstr>
      <vt:lpstr>Maneuvering Characteristics Augmentation System (MCAS)</vt:lpstr>
      <vt:lpstr>Placement of the AOA sensor</vt:lpstr>
      <vt:lpstr>The Aerodynamics of the 737 MAX</vt:lpstr>
      <vt:lpstr>737 vs 737 MAX</vt:lpstr>
      <vt:lpstr>The Secrecy Behind the MCAS</vt:lpstr>
      <vt:lpstr>Boeing's Further Corruption</vt:lpstr>
      <vt:lpstr>Negligence of Ground Staff</vt:lpstr>
      <vt:lpstr>Changes made to the 737 MAX</vt:lpstr>
      <vt:lpstr>Changes made to the 737 MAX</vt:lpstr>
      <vt:lpstr>737 MAX after a second AOA sensor was added.</vt:lpstr>
      <vt:lpstr>Changes made to Quality and Safety </vt:lpstr>
      <vt:lpstr>Changes to Avoid Corruption</vt:lpstr>
      <vt:lpstr>Conclusion</vt:lpstr>
      <vt:lpstr>Sources Page 1:</vt:lpstr>
      <vt:lpstr>Sources Page 2:</vt:lpstr>
      <vt:lpstr>Sources Page 3:</vt:lpstr>
      <vt:lpstr>Figure Sources Page 1:</vt:lpstr>
      <vt:lpstr>Figure Sources Page 2:</vt:lpstr>
      <vt:lpstr>Figure Sources Page 3:</vt:lpstr>
      <vt:lpstr>Figure Sources Page 4:</vt:lpstr>
      <vt:lpstr>Figure Sources Page 5:</vt:lpstr>
      <vt:lpstr>Figure Sources Page 6:</vt:lpstr>
      <vt:lpstr>Further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563</cp:revision>
  <dcterms:created xsi:type="dcterms:W3CDTF">2023-04-04T11:43:16Z</dcterms:created>
  <dcterms:modified xsi:type="dcterms:W3CDTF">2023-04-10T21:17:21Z</dcterms:modified>
</cp:coreProperties>
</file>